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59" r:id="rId5"/>
    <p:sldId id="261" r:id="rId6"/>
    <p:sldId id="262" r:id="rId7"/>
    <p:sldId id="263" r:id="rId8"/>
    <p:sldId id="264" r:id="rId9"/>
    <p:sldId id="282" r:id="rId10"/>
    <p:sldId id="283" r:id="rId11"/>
    <p:sldId id="284" r:id="rId12"/>
    <p:sldId id="260" r:id="rId13"/>
    <p:sldId id="270" r:id="rId14"/>
    <p:sldId id="271" r:id="rId15"/>
    <p:sldId id="276" r:id="rId16"/>
    <p:sldId id="275" r:id="rId17"/>
    <p:sldId id="272" r:id="rId18"/>
    <p:sldId id="273" r:id="rId19"/>
    <p:sldId id="274" r:id="rId20"/>
    <p:sldId id="278" r:id="rId21"/>
    <p:sldId id="277" r:id="rId22"/>
    <p:sldId id="279" r:id="rId23"/>
    <p:sldId id="280"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343" autoAdjust="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99E6F9-FC5F-4B0C-BAC1-301730A344DD}" type="doc">
      <dgm:prSet loTypeId="urn:microsoft.com/office/officeart/2005/8/layout/chevron1" loCatId="process" qsTypeId="urn:microsoft.com/office/officeart/2005/8/quickstyle/simple5" qsCatId="simple" csTypeId="urn:microsoft.com/office/officeart/2005/8/colors/accent1_2" csCatId="accent1" phldr="1"/>
      <dgm:spPr/>
    </dgm:pt>
    <dgm:pt modelId="{511EC8EF-F0D3-4F6B-853B-ED0B89493965}">
      <dgm:prSet phldrT="[Text]" custT="1"/>
      <dgm:spPr>
        <a:solidFill>
          <a:srgbClr val="FFC000"/>
        </a:solidFill>
      </dgm:spPr>
      <dgm:t>
        <a:bodyPr/>
        <a:lstStyle/>
        <a:p>
          <a:r>
            <a:rPr lang="en-US" sz="1200" b="1" dirty="0" smtClean="0"/>
            <a:t>Lead</a:t>
          </a:r>
          <a:endParaRPr lang="en-US" sz="1200" b="1" dirty="0"/>
        </a:p>
      </dgm:t>
    </dgm:pt>
    <dgm:pt modelId="{0F0F0F61-75BE-455B-AE47-ABD02210BD40}" type="parTrans" cxnId="{7F3E8737-8FDC-4B72-9F6A-E8953EDB9B48}">
      <dgm:prSet/>
      <dgm:spPr/>
      <dgm:t>
        <a:bodyPr/>
        <a:lstStyle/>
        <a:p>
          <a:endParaRPr lang="en-US"/>
        </a:p>
      </dgm:t>
    </dgm:pt>
    <dgm:pt modelId="{CBE8B6DC-F586-4705-8FEE-2C6B0EED8F2A}" type="sibTrans" cxnId="{7F3E8737-8FDC-4B72-9F6A-E8953EDB9B48}">
      <dgm:prSet/>
      <dgm:spPr/>
      <dgm:t>
        <a:bodyPr/>
        <a:lstStyle/>
        <a:p>
          <a:endParaRPr lang="en-US"/>
        </a:p>
      </dgm:t>
    </dgm:pt>
    <dgm:pt modelId="{BCB8B422-5715-4CA6-AE4F-D124752957BC}">
      <dgm:prSet phldrT="[Text]" custT="1"/>
      <dgm:spPr>
        <a:solidFill>
          <a:srgbClr val="3086BF"/>
        </a:solidFill>
      </dgm:spPr>
      <dgm:t>
        <a:bodyPr/>
        <a:lstStyle/>
        <a:p>
          <a:r>
            <a:rPr lang="en-US" sz="1200" b="1" dirty="0" smtClean="0"/>
            <a:t>Opportunity</a:t>
          </a:r>
          <a:endParaRPr lang="en-US" sz="1200" b="1" dirty="0"/>
        </a:p>
      </dgm:t>
    </dgm:pt>
    <dgm:pt modelId="{6988BA93-FB0A-453F-878C-11389BEACBEA}" type="parTrans" cxnId="{3AF5E25F-39B4-4F99-90EA-C000790835F7}">
      <dgm:prSet/>
      <dgm:spPr/>
      <dgm:t>
        <a:bodyPr/>
        <a:lstStyle/>
        <a:p>
          <a:endParaRPr lang="en-US"/>
        </a:p>
      </dgm:t>
    </dgm:pt>
    <dgm:pt modelId="{231945B6-DF3C-4080-B887-0D2BE293BCB0}" type="sibTrans" cxnId="{3AF5E25F-39B4-4F99-90EA-C000790835F7}">
      <dgm:prSet/>
      <dgm:spPr/>
      <dgm:t>
        <a:bodyPr/>
        <a:lstStyle/>
        <a:p>
          <a:endParaRPr lang="en-US"/>
        </a:p>
      </dgm:t>
    </dgm:pt>
    <dgm:pt modelId="{71698DB2-6603-4A8F-8B44-7CC563BB15A9}">
      <dgm:prSet phldrT="[Text]" custT="1"/>
      <dgm:spPr>
        <a:solidFill>
          <a:srgbClr val="7030A0"/>
        </a:solidFill>
      </dgm:spPr>
      <dgm:t>
        <a:bodyPr/>
        <a:lstStyle/>
        <a:p>
          <a:r>
            <a:rPr lang="en-US" sz="1200" dirty="0" smtClean="0"/>
            <a:t>Quote</a:t>
          </a:r>
          <a:endParaRPr lang="en-US" sz="1200" dirty="0"/>
        </a:p>
      </dgm:t>
    </dgm:pt>
    <dgm:pt modelId="{D3C586D4-73D0-44EF-841F-010CDE2366C6}" type="parTrans" cxnId="{BA95E3E8-479A-471E-B397-17205698AAB6}">
      <dgm:prSet/>
      <dgm:spPr/>
      <dgm:t>
        <a:bodyPr/>
        <a:lstStyle/>
        <a:p>
          <a:endParaRPr lang="en-US"/>
        </a:p>
      </dgm:t>
    </dgm:pt>
    <dgm:pt modelId="{48D8B5D1-6470-4673-B136-83F941388C5D}" type="sibTrans" cxnId="{BA95E3E8-479A-471E-B397-17205698AAB6}">
      <dgm:prSet/>
      <dgm:spPr/>
      <dgm:t>
        <a:bodyPr/>
        <a:lstStyle/>
        <a:p>
          <a:endParaRPr lang="en-US"/>
        </a:p>
      </dgm:t>
    </dgm:pt>
    <dgm:pt modelId="{F1E5277B-8624-41B0-9038-8DEF13A6420C}">
      <dgm:prSet phldrT="[Text]" custT="1"/>
      <dgm:spPr>
        <a:solidFill>
          <a:srgbClr val="00B050"/>
        </a:solidFill>
      </dgm:spPr>
      <dgm:t>
        <a:bodyPr/>
        <a:lstStyle/>
        <a:p>
          <a:r>
            <a:rPr lang="en-US" sz="1200" dirty="0" smtClean="0"/>
            <a:t>Sale Order Request</a:t>
          </a:r>
          <a:endParaRPr lang="en-US" sz="1200" dirty="0"/>
        </a:p>
      </dgm:t>
    </dgm:pt>
    <dgm:pt modelId="{640650A5-314C-4993-837D-D36BAA15353F}" type="parTrans" cxnId="{F9D93802-0A23-484F-9BEA-C92FB1784910}">
      <dgm:prSet/>
      <dgm:spPr/>
      <dgm:t>
        <a:bodyPr/>
        <a:lstStyle/>
        <a:p>
          <a:endParaRPr lang="en-US"/>
        </a:p>
      </dgm:t>
    </dgm:pt>
    <dgm:pt modelId="{D2B64982-1225-451A-B4C6-21F45AA09B4A}" type="sibTrans" cxnId="{F9D93802-0A23-484F-9BEA-C92FB1784910}">
      <dgm:prSet/>
      <dgm:spPr/>
      <dgm:t>
        <a:bodyPr/>
        <a:lstStyle/>
        <a:p>
          <a:endParaRPr lang="en-US"/>
        </a:p>
      </dgm:t>
    </dgm:pt>
    <dgm:pt modelId="{8BCF315B-7BEB-4C57-B3CB-A51F8B7E99FB}" type="pres">
      <dgm:prSet presAssocID="{6399E6F9-FC5F-4B0C-BAC1-301730A344DD}" presName="Name0" presStyleCnt="0">
        <dgm:presLayoutVars>
          <dgm:dir/>
          <dgm:animLvl val="lvl"/>
          <dgm:resizeHandles val="exact"/>
        </dgm:presLayoutVars>
      </dgm:prSet>
      <dgm:spPr/>
    </dgm:pt>
    <dgm:pt modelId="{E4EBD41D-9607-44C6-A4BA-B5E13CF2474D}" type="pres">
      <dgm:prSet presAssocID="{511EC8EF-F0D3-4F6B-853B-ED0B89493965}" presName="parTxOnly" presStyleLbl="node1" presStyleIdx="0" presStyleCnt="4">
        <dgm:presLayoutVars>
          <dgm:chMax val="0"/>
          <dgm:chPref val="0"/>
          <dgm:bulletEnabled val="1"/>
        </dgm:presLayoutVars>
      </dgm:prSet>
      <dgm:spPr/>
      <dgm:t>
        <a:bodyPr/>
        <a:lstStyle/>
        <a:p>
          <a:endParaRPr lang="en-US"/>
        </a:p>
      </dgm:t>
    </dgm:pt>
    <dgm:pt modelId="{29DA004F-77BE-4D7D-92A2-B85EED93FF29}" type="pres">
      <dgm:prSet presAssocID="{CBE8B6DC-F586-4705-8FEE-2C6B0EED8F2A}" presName="parTxOnlySpace" presStyleCnt="0"/>
      <dgm:spPr/>
    </dgm:pt>
    <dgm:pt modelId="{A033EF06-2604-41EB-9C5D-C4C275E7B073}" type="pres">
      <dgm:prSet presAssocID="{BCB8B422-5715-4CA6-AE4F-D124752957BC}" presName="parTxOnly" presStyleLbl="node1" presStyleIdx="1" presStyleCnt="4">
        <dgm:presLayoutVars>
          <dgm:chMax val="0"/>
          <dgm:chPref val="0"/>
          <dgm:bulletEnabled val="1"/>
        </dgm:presLayoutVars>
      </dgm:prSet>
      <dgm:spPr/>
      <dgm:t>
        <a:bodyPr/>
        <a:lstStyle/>
        <a:p>
          <a:endParaRPr lang="en-US"/>
        </a:p>
      </dgm:t>
    </dgm:pt>
    <dgm:pt modelId="{8ABB0D5E-1BF7-4A51-92EE-D458038B3A47}" type="pres">
      <dgm:prSet presAssocID="{231945B6-DF3C-4080-B887-0D2BE293BCB0}" presName="parTxOnlySpace" presStyleCnt="0"/>
      <dgm:spPr/>
    </dgm:pt>
    <dgm:pt modelId="{E298EDB1-2310-4699-A93E-8A1FBD29C40D}" type="pres">
      <dgm:prSet presAssocID="{71698DB2-6603-4A8F-8B44-7CC563BB15A9}" presName="parTxOnly" presStyleLbl="node1" presStyleIdx="2" presStyleCnt="4">
        <dgm:presLayoutVars>
          <dgm:chMax val="0"/>
          <dgm:chPref val="0"/>
          <dgm:bulletEnabled val="1"/>
        </dgm:presLayoutVars>
      </dgm:prSet>
      <dgm:spPr/>
      <dgm:t>
        <a:bodyPr/>
        <a:lstStyle/>
        <a:p>
          <a:endParaRPr lang="en-US"/>
        </a:p>
      </dgm:t>
    </dgm:pt>
    <dgm:pt modelId="{6A68D71F-29A2-4E6F-9960-6E640DD42989}" type="pres">
      <dgm:prSet presAssocID="{48D8B5D1-6470-4673-B136-83F941388C5D}" presName="parTxOnlySpace" presStyleCnt="0"/>
      <dgm:spPr/>
    </dgm:pt>
    <dgm:pt modelId="{6C46259F-D30F-4B26-93B9-561EC132D8ED}" type="pres">
      <dgm:prSet presAssocID="{F1E5277B-8624-41B0-9038-8DEF13A6420C}" presName="parTxOnly" presStyleLbl="node1" presStyleIdx="3" presStyleCnt="4">
        <dgm:presLayoutVars>
          <dgm:chMax val="0"/>
          <dgm:chPref val="0"/>
          <dgm:bulletEnabled val="1"/>
        </dgm:presLayoutVars>
      </dgm:prSet>
      <dgm:spPr/>
      <dgm:t>
        <a:bodyPr/>
        <a:lstStyle/>
        <a:p>
          <a:endParaRPr lang="en-US"/>
        </a:p>
      </dgm:t>
    </dgm:pt>
  </dgm:ptLst>
  <dgm:cxnLst>
    <dgm:cxn modelId="{D0483945-2013-4253-B066-C8B4D01ECA7D}" type="presOf" srcId="{71698DB2-6603-4A8F-8B44-7CC563BB15A9}" destId="{E298EDB1-2310-4699-A93E-8A1FBD29C40D}" srcOrd="0" destOrd="0" presId="urn:microsoft.com/office/officeart/2005/8/layout/chevron1"/>
    <dgm:cxn modelId="{F9D93802-0A23-484F-9BEA-C92FB1784910}" srcId="{6399E6F9-FC5F-4B0C-BAC1-301730A344DD}" destId="{F1E5277B-8624-41B0-9038-8DEF13A6420C}" srcOrd="3" destOrd="0" parTransId="{640650A5-314C-4993-837D-D36BAA15353F}" sibTransId="{D2B64982-1225-451A-B4C6-21F45AA09B4A}"/>
    <dgm:cxn modelId="{A4458202-4793-4155-AD82-674AB8692720}" type="presOf" srcId="{F1E5277B-8624-41B0-9038-8DEF13A6420C}" destId="{6C46259F-D30F-4B26-93B9-561EC132D8ED}" srcOrd="0" destOrd="0" presId="urn:microsoft.com/office/officeart/2005/8/layout/chevron1"/>
    <dgm:cxn modelId="{3AF5E25F-39B4-4F99-90EA-C000790835F7}" srcId="{6399E6F9-FC5F-4B0C-BAC1-301730A344DD}" destId="{BCB8B422-5715-4CA6-AE4F-D124752957BC}" srcOrd="1" destOrd="0" parTransId="{6988BA93-FB0A-453F-878C-11389BEACBEA}" sibTransId="{231945B6-DF3C-4080-B887-0D2BE293BCB0}"/>
    <dgm:cxn modelId="{BA95E3E8-479A-471E-B397-17205698AAB6}" srcId="{6399E6F9-FC5F-4B0C-BAC1-301730A344DD}" destId="{71698DB2-6603-4A8F-8B44-7CC563BB15A9}" srcOrd="2" destOrd="0" parTransId="{D3C586D4-73D0-44EF-841F-010CDE2366C6}" sibTransId="{48D8B5D1-6470-4673-B136-83F941388C5D}"/>
    <dgm:cxn modelId="{0E759347-2B14-4FCD-96A4-4FEBE3A66187}" type="presOf" srcId="{6399E6F9-FC5F-4B0C-BAC1-301730A344DD}" destId="{8BCF315B-7BEB-4C57-B3CB-A51F8B7E99FB}" srcOrd="0" destOrd="0" presId="urn:microsoft.com/office/officeart/2005/8/layout/chevron1"/>
    <dgm:cxn modelId="{7F3E8737-8FDC-4B72-9F6A-E8953EDB9B48}" srcId="{6399E6F9-FC5F-4B0C-BAC1-301730A344DD}" destId="{511EC8EF-F0D3-4F6B-853B-ED0B89493965}" srcOrd="0" destOrd="0" parTransId="{0F0F0F61-75BE-455B-AE47-ABD02210BD40}" sibTransId="{CBE8B6DC-F586-4705-8FEE-2C6B0EED8F2A}"/>
    <dgm:cxn modelId="{4C7548C6-BCD8-449B-BFDF-0D33FD6BB67D}" type="presOf" srcId="{511EC8EF-F0D3-4F6B-853B-ED0B89493965}" destId="{E4EBD41D-9607-44C6-A4BA-B5E13CF2474D}" srcOrd="0" destOrd="0" presId="urn:microsoft.com/office/officeart/2005/8/layout/chevron1"/>
    <dgm:cxn modelId="{335CA8B4-687F-48B1-BE85-502DA6FEA663}" type="presOf" srcId="{BCB8B422-5715-4CA6-AE4F-D124752957BC}" destId="{A033EF06-2604-41EB-9C5D-C4C275E7B073}" srcOrd="0" destOrd="0" presId="urn:microsoft.com/office/officeart/2005/8/layout/chevron1"/>
    <dgm:cxn modelId="{06DAF832-C09E-4D00-9B32-BFD784C8B293}" type="presParOf" srcId="{8BCF315B-7BEB-4C57-B3CB-A51F8B7E99FB}" destId="{E4EBD41D-9607-44C6-A4BA-B5E13CF2474D}" srcOrd="0" destOrd="0" presId="urn:microsoft.com/office/officeart/2005/8/layout/chevron1"/>
    <dgm:cxn modelId="{806BA116-CAAE-422E-B4F3-9402561A28C4}" type="presParOf" srcId="{8BCF315B-7BEB-4C57-B3CB-A51F8B7E99FB}" destId="{29DA004F-77BE-4D7D-92A2-B85EED93FF29}" srcOrd="1" destOrd="0" presId="urn:microsoft.com/office/officeart/2005/8/layout/chevron1"/>
    <dgm:cxn modelId="{6881A209-D5EE-4E8D-8249-459D3F9DD5ED}" type="presParOf" srcId="{8BCF315B-7BEB-4C57-B3CB-A51F8B7E99FB}" destId="{A033EF06-2604-41EB-9C5D-C4C275E7B073}" srcOrd="2" destOrd="0" presId="urn:microsoft.com/office/officeart/2005/8/layout/chevron1"/>
    <dgm:cxn modelId="{EF1594D6-049D-4012-9627-393524C61A6A}" type="presParOf" srcId="{8BCF315B-7BEB-4C57-B3CB-A51F8B7E99FB}" destId="{8ABB0D5E-1BF7-4A51-92EE-D458038B3A47}" srcOrd="3" destOrd="0" presId="urn:microsoft.com/office/officeart/2005/8/layout/chevron1"/>
    <dgm:cxn modelId="{5DE7CFB4-04D9-4C97-8427-EAB17E927566}" type="presParOf" srcId="{8BCF315B-7BEB-4C57-B3CB-A51F8B7E99FB}" destId="{E298EDB1-2310-4699-A93E-8A1FBD29C40D}" srcOrd="4" destOrd="0" presId="urn:microsoft.com/office/officeart/2005/8/layout/chevron1"/>
    <dgm:cxn modelId="{B47F35F5-1E14-4D75-8448-AA1FA5093822}" type="presParOf" srcId="{8BCF315B-7BEB-4C57-B3CB-A51F8B7E99FB}" destId="{6A68D71F-29A2-4E6F-9960-6E640DD42989}" srcOrd="5" destOrd="0" presId="urn:microsoft.com/office/officeart/2005/8/layout/chevron1"/>
    <dgm:cxn modelId="{9087DD0A-1ACA-40C0-8927-EB0A4CEBDAA6}" type="presParOf" srcId="{8BCF315B-7BEB-4C57-B3CB-A51F8B7E99FB}" destId="{6C46259F-D30F-4B26-93B9-561EC132D8ED}"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CE40E9-6E69-4BA0-8E2B-3D93CA89799B}" type="doc">
      <dgm:prSet loTypeId="urn:microsoft.com/office/officeart/2005/8/layout/hProcess3" loCatId="process" qsTypeId="urn:microsoft.com/office/officeart/2005/8/quickstyle/simple1" qsCatId="simple" csTypeId="urn:microsoft.com/office/officeart/2005/8/colors/accent1_2" csCatId="accent1" phldr="1"/>
      <dgm:spPr/>
    </dgm:pt>
    <dgm:pt modelId="{010F1FE0-19AD-4073-9EB1-A389AEBE91AA}">
      <dgm:prSet phldrT="[Text]"/>
      <dgm:spPr/>
      <dgm:t>
        <a:bodyPr/>
        <a:lstStyle/>
        <a:p>
          <a:r>
            <a:rPr lang="en-US" dirty="0" smtClean="0"/>
            <a:t>Sales process </a:t>
          </a:r>
          <a:endParaRPr lang="en-US" dirty="0"/>
        </a:p>
      </dgm:t>
    </dgm:pt>
    <dgm:pt modelId="{E5E7F6C4-E451-4EA7-982B-324150B11717}" type="parTrans" cxnId="{29C43CB9-4B95-4FEB-B7C3-623F064D1F1E}">
      <dgm:prSet/>
      <dgm:spPr/>
      <dgm:t>
        <a:bodyPr/>
        <a:lstStyle/>
        <a:p>
          <a:endParaRPr lang="en-US"/>
        </a:p>
      </dgm:t>
    </dgm:pt>
    <dgm:pt modelId="{E40FC9A9-59EB-4FE0-B4B7-C62346027771}" type="sibTrans" cxnId="{29C43CB9-4B95-4FEB-B7C3-623F064D1F1E}">
      <dgm:prSet/>
      <dgm:spPr/>
      <dgm:t>
        <a:bodyPr/>
        <a:lstStyle/>
        <a:p>
          <a:endParaRPr lang="en-US"/>
        </a:p>
      </dgm:t>
    </dgm:pt>
    <dgm:pt modelId="{FFB49C28-C3AC-47F6-B803-252E9D266C66}" type="pres">
      <dgm:prSet presAssocID="{28CE40E9-6E69-4BA0-8E2B-3D93CA89799B}" presName="Name0" presStyleCnt="0">
        <dgm:presLayoutVars>
          <dgm:dir/>
          <dgm:animLvl val="lvl"/>
          <dgm:resizeHandles val="exact"/>
        </dgm:presLayoutVars>
      </dgm:prSet>
      <dgm:spPr/>
    </dgm:pt>
    <dgm:pt modelId="{275439F9-4AC6-4977-85E1-1D89811EC5DF}" type="pres">
      <dgm:prSet presAssocID="{28CE40E9-6E69-4BA0-8E2B-3D93CA89799B}" presName="dummy" presStyleCnt="0"/>
      <dgm:spPr/>
    </dgm:pt>
    <dgm:pt modelId="{1584D41E-C65E-414D-893E-C5E40DFB643F}" type="pres">
      <dgm:prSet presAssocID="{28CE40E9-6E69-4BA0-8E2B-3D93CA89799B}" presName="linH" presStyleCnt="0"/>
      <dgm:spPr/>
    </dgm:pt>
    <dgm:pt modelId="{162795C8-157B-4767-940A-7DBC75CEC6C8}" type="pres">
      <dgm:prSet presAssocID="{28CE40E9-6E69-4BA0-8E2B-3D93CA89799B}" presName="padding1" presStyleCnt="0"/>
      <dgm:spPr/>
    </dgm:pt>
    <dgm:pt modelId="{1E71D60F-1C01-452F-BAF6-4FF6FB3FAAB0}" type="pres">
      <dgm:prSet presAssocID="{010F1FE0-19AD-4073-9EB1-A389AEBE91AA}" presName="linV" presStyleCnt="0"/>
      <dgm:spPr/>
    </dgm:pt>
    <dgm:pt modelId="{6B67B0C9-3056-4BAD-961E-44246F4C302D}" type="pres">
      <dgm:prSet presAssocID="{010F1FE0-19AD-4073-9EB1-A389AEBE91AA}" presName="spVertical1" presStyleCnt="0"/>
      <dgm:spPr/>
    </dgm:pt>
    <dgm:pt modelId="{0E34D6E4-8406-4024-A5DB-EC7DA53B7EE9}" type="pres">
      <dgm:prSet presAssocID="{010F1FE0-19AD-4073-9EB1-A389AEBE91AA}" presName="parTx" presStyleLbl="revTx" presStyleIdx="0" presStyleCnt="1">
        <dgm:presLayoutVars>
          <dgm:chMax val="0"/>
          <dgm:chPref val="0"/>
          <dgm:bulletEnabled val="1"/>
        </dgm:presLayoutVars>
      </dgm:prSet>
      <dgm:spPr/>
      <dgm:t>
        <a:bodyPr/>
        <a:lstStyle/>
        <a:p>
          <a:endParaRPr lang="en-US"/>
        </a:p>
      </dgm:t>
    </dgm:pt>
    <dgm:pt modelId="{D9B9952F-C0FA-42FA-A8EE-1005C49E2F72}" type="pres">
      <dgm:prSet presAssocID="{010F1FE0-19AD-4073-9EB1-A389AEBE91AA}" presName="spVertical2" presStyleCnt="0"/>
      <dgm:spPr/>
    </dgm:pt>
    <dgm:pt modelId="{9C198719-3405-42B4-B2B6-2630CCA5B3DB}" type="pres">
      <dgm:prSet presAssocID="{010F1FE0-19AD-4073-9EB1-A389AEBE91AA}" presName="spVertical3" presStyleCnt="0"/>
      <dgm:spPr/>
    </dgm:pt>
    <dgm:pt modelId="{876680C5-DB09-451C-BACD-D15FD9FBC4E3}" type="pres">
      <dgm:prSet presAssocID="{28CE40E9-6E69-4BA0-8E2B-3D93CA89799B}" presName="padding2" presStyleCnt="0"/>
      <dgm:spPr/>
    </dgm:pt>
    <dgm:pt modelId="{7B03E7F8-E593-4C52-8257-4A48462E1294}" type="pres">
      <dgm:prSet presAssocID="{28CE40E9-6E69-4BA0-8E2B-3D93CA89799B}" presName="negArrow" presStyleCnt="0"/>
      <dgm:spPr/>
    </dgm:pt>
    <dgm:pt modelId="{7C659D08-9006-4655-9E68-E116A59279D7}" type="pres">
      <dgm:prSet presAssocID="{28CE40E9-6E69-4BA0-8E2B-3D93CA89799B}" presName="backgroundArrow" presStyleLbl="node1" presStyleIdx="0" presStyleCnt="1"/>
      <dgm:spPr/>
    </dgm:pt>
  </dgm:ptLst>
  <dgm:cxnLst>
    <dgm:cxn modelId="{29C43CB9-4B95-4FEB-B7C3-623F064D1F1E}" srcId="{28CE40E9-6E69-4BA0-8E2B-3D93CA89799B}" destId="{010F1FE0-19AD-4073-9EB1-A389AEBE91AA}" srcOrd="0" destOrd="0" parTransId="{E5E7F6C4-E451-4EA7-982B-324150B11717}" sibTransId="{E40FC9A9-59EB-4FE0-B4B7-C62346027771}"/>
    <dgm:cxn modelId="{3FE5E951-603E-4E3C-B650-0013D47072DF}" type="presOf" srcId="{010F1FE0-19AD-4073-9EB1-A389AEBE91AA}" destId="{0E34D6E4-8406-4024-A5DB-EC7DA53B7EE9}" srcOrd="0" destOrd="0" presId="urn:microsoft.com/office/officeart/2005/8/layout/hProcess3"/>
    <dgm:cxn modelId="{94D7D9DD-B033-45F3-AEC3-64A1FAE7B82E}" type="presOf" srcId="{28CE40E9-6E69-4BA0-8E2B-3D93CA89799B}" destId="{FFB49C28-C3AC-47F6-B803-252E9D266C66}" srcOrd="0" destOrd="0" presId="urn:microsoft.com/office/officeart/2005/8/layout/hProcess3"/>
    <dgm:cxn modelId="{0FC6599F-9392-4DC9-BB30-419822029576}" type="presParOf" srcId="{FFB49C28-C3AC-47F6-B803-252E9D266C66}" destId="{275439F9-4AC6-4977-85E1-1D89811EC5DF}" srcOrd="0" destOrd="0" presId="urn:microsoft.com/office/officeart/2005/8/layout/hProcess3"/>
    <dgm:cxn modelId="{C288D73D-714C-488D-9A93-CDB3D7894ECB}" type="presParOf" srcId="{FFB49C28-C3AC-47F6-B803-252E9D266C66}" destId="{1584D41E-C65E-414D-893E-C5E40DFB643F}" srcOrd="1" destOrd="0" presId="urn:microsoft.com/office/officeart/2005/8/layout/hProcess3"/>
    <dgm:cxn modelId="{4F4269F1-A1AF-4D60-B7B1-BAB2EFB81816}" type="presParOf" srcId="{1584D41E-C65E-414D-893E-C5E40DFB643F}" destId="{162795C8-157B-4767-940A-7DBC75CEC6C8}" srcOrd="0" destOrd="0" presId="urn:microsoft.com/office/officeart/2005/8/layout/hProcess3"/>
    <dgm:cxn modelId="{8780BD93-9CB0-4CA9-A216-FED4340C620D}" type="presParOf" srcId="{1584D41E-C65E-414D-893E-C5E40DFB643F}" destId="{1E71D60F-1C01-452F-BAF6-4FF6FB3FAAB0}" srcOrd="1" destOrd="0" presId="urn:microsoft.com/office/officeart/2005/8/layout/hProcess3"/>
    <dgm:cxn modelId="{3DA26B80-32C9-40EA-9D07-58B0A4DC9A5E}" type="presParOf" srcId="{1E71D60F-1C01-452F-BAF6-4FF6FB3FAAB0}" destId="{6B67B0C9-3056-4BAD-961E-44246F4C302D}" srcOrd="0" destOrd="0" presId="urn:microsoft.com/office/officeart/2005/8/layout/hProcess3"/>
    <dgm:cxn modelId="{B31D75DF-85DE-4AC9-9106-BEB8E1D5802B}" type="presParOf" srcId="{1E71D60F-1C01-452F-BAF6-4FF6FB3FAAB0}" destId="{0E34D6E4-8406-4024-A5DB-EC7DA53B7EE9}" srcOrd="1" destOrd="0" presId="urn:microsoft.com/office/officeart/2005/8/layout/hProcess3"/>
    <dgm:cxn modelId="{5C2EB7BD-19F0-46FF-B68D-58968CA2C60E}" type="presParOf" srcId="{1E71D60F-1C01-452F-BAF6-4FF6FB3FAAB0}" destId="{D9B9952F-C0FA-42FA-A8EE-1005C49E2F72}" srcOrd="2" destOrd="0" presId="urn:microsoft.com/office/officeart/2005/8/layout/hProcess3"/>
    <dgm:cxn modelId="{CACE5765-C8F4-45EF-8935-9602039A475F}" type="presParOf" srcId="{1E71D60F-1C01-452F-BAF6-4FF6FB3FAAB0}" destId="{9C198719-3405-42B4-B2B6-2630CCA5B3DB}" srcOrd="3" destOrd="0" presId="urn:microsoft.com/office/officeart/2005/8/layout/hProcess3"/>
    <dgm:cxn modelId="{1189E798-436D-4172-BCCE-866F8F72D65C}" type="presParOf" srcId="{1584D41E-C65E-414D-893E-C5E40DFB643F}" destId="{876680C5-DB09-451C-BACD-D15FD9FBC4E3}" srcOrd="2" destOrd="0" presId="urn:microsoft.com/office/officeart/2005/8/layout/hProcess3"/>
    <dgm:cxn modelId="{A3B63DC7-B159-4B69-9B4B-BF5EB8981565}" type="presParOf" srcId="{1584D41E-C65E-414D-893E-C5E40DFB643F}" destId="{7B03E7F8-E593-4C52-8257-4A48462E1294}" srcOrd="3" destOrd="0" presId="urn:microsoft.com/office/officeart/2005/8/layout/hProcess3"/>
    <dgm:cxn modelId="{095FFD38-4B3B-4E4C-90BA-4978238177D7}" type="presParOf" srcId="{1584D41E-C65E-414D-893E-C5E40DFB643F}" destId="{7C659D08-9006-4655-9E68-E116A59279D7}" srcOrd="4" destOrd="0" presId="urn:microsoft.com/office/officeart/2005/8/layout/h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EBD41D-9607-44C6-A4BA-B5E13CF2474D}">
      <dsp:nvSpPr>
        <dsp:cNvPr id="0" name=""/>
        <dsp:cNvSpPr/>
      </dsp:nvSpPr>
      <dsp:spPr>
        <a:xfrm>
          <a:off x="3499" y="1624558"/>
          <a:ext cx="2037207" cy="814882"/>
        </a:xfrm>
        <a:prstGeom prst="chevron">
          <a:avLst/>
        </a:prstGeom>
        <a:solidFill>
          <a:srgbClr val="FFC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b="1" kern="1200" dirty="0" smtClean="0"/>
            <a:t>Lead</a:t>
          </a:r>
          <a:endParaRPr lang="en-US" sz="1200" b="1" kern="1200" dirty="0"/>
        </a:p>
      </dsp:txBody>
      <dsp:txXfrm>
        <a:off x="410940" y="1624558"/>
        <a:ext cx="1222325" cy="814882"/>
      </dsp:txXfrm>
    </dsp:sp>
    <dsp:sp modelId="{A033EF06-2604-41EB-9C5D-C4C275E7B073}">
      <dsp:nvSpPr>
        <dsp:cNvPr id="0" name=""/>
        <dsp:cNvSpPr/>
      </dsp:nvSpPr>
      <dsp:spPr>
        <a:xfrm>
          <a:off x="1836986" y="1624558"/>
          <a:ext cx="2037207" cy="814882"/>
        </a:xfrm>
        <a:prstGeom prst="chevron">
          <a:avLst/>
        </a:prstGeom>
        <a:solidFill>
          <a:srgbClr val="3086BF"/>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b="1" kern="1200" dirty="0" smtClean="0"/>
            <a:t>Opportunity</a:t>
          </a:r>
          <a:endParaRPr lang="en-US" sz="1200" b="1" kern="1200" dirty="0"/>
        </a:p>
      </dsp:txBody>
      <dsp:txXfrm>
        <a:off x="2244427" y="1624558"/>
        <a:ext cx="1222325" cy="814882"/>
      </dsp:txXfrm>
    </dsp:sp>
    <dsp:sp modelId="{E298EDB1-2310-4699-A93E-8A1FBD29C40D}">
      <dsp:nvSpPr>
        <dsp:cNvPr id="0" name=""/>
        <dsp:cNvSpPr/>
      </dsp:nvSpPr>
      <dsp:spPr>
        <a:xfrm>
          <a:off x="3670472" y="1624558"/>
          <a:ext cx="2037207" cy="814882"/>
        </a:xfrm>
        <a:prstGeom prst="chevron">
          <a:avLst/>
        </a:prstGeom>
        <a:solidFill>
          <a:srgbClr val="7030A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Quote</a:t>
          </a:r>
          <a:endParaRPr lang="en-US" sz="1200" kern="1200" dirty="0"/>
        </a:p>
      </dsp:txBody>
      <dsp:txXfrm>
        <a:off x="4077913" y="1624558"/>
        <a:ext cx="1222325" cy="814882"/>
      </dsp:txXfrm>
    </dsp:sp>
    <dsp:sp modelId="{6C46259F-D30F-4B26-93B9-561EC132D8ED}">
      <dsp:nvSpPr>
        <dsp:cNvPr id="0" name=""/>
        <dsp:cNvSpPr/>
      </dsp:nvSpPr>
      <dsp:spPr>
        <a:xfrm>
          <a:off x="5503959" y="1624558"/>
          <a:ext cx="2037207" cy="814882"/>
        </a:xfrm>
        <a:prstGeom prst="chevron">
          <a:avLst/>
        </a:prstGeom>
        <a:solidFill>
          <a:srgbClr val="00B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Sale Order Request</a:t>
          </a:r>
          <a:endParaRPr lang="en-US" sz="1200" kern="1200" dirty="0"/>
        </a:p>
      </dsp:txBody>
      <dsp:txXfrm>
        <a:off x="5911400" y="1624558"/>
        <a:ext cx="1222325" cy="8148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659D08-9006-4655-9E68-E116A59279D7}">
      <dsp:nvSpPr>
        <dsp:cNvPr id="0" name=""/>
        <dsp:cNvSpPr/>
      </dsp:nvSpPr>
      <dsp:spPr>
        <a:xfrm>
          <a:off x="0" y="22473"/>
          <a:ext cx="7544666" cy="1008000"/>
        </a:xfrm>
        <a:prstGeom prst="right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34D6E4-8406-4024-A5DB-EC7DA53B7EE9}">
      <dsp:nvSpPr>
        <dsp:cNvPr id="0" name=""/>
        <dsp:cNvSpPr/>
      </dsp:nvSpPr>
      <dsp:spPr>
        <a:xfrm>
          <a:off x="606168" y="274473"/>
          <a:ext cx="6675261" cy="50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ctr" anchorCtr="0">
          <a:noAutofit/>
        </a:bodyPr>
        <a:lstStyle/>
        <a:p>
          <a:pPr lvl="0" algn="ctr" defTabSz="622300">
            <a:lnSpc>
              <a:spcPct val="90000"/>
            </a:lnSpc>
            <a:spcBef>
              <a:spcPct val="0"/>
            </a:spcBef>
            <a:spcAft>
              <a:spcPct val="35000"/>
            </a:spcAft>
          </a:pPr>
          <a:r>
            <a:rPr lang="en-US" sz="1400" kern="1200" dirty="0" smtClean="0"/>
            <a:t>Sales process </a:t>
          </a:r>
          <a:endParaRPr lang="en-US" sz="1400" kern="1200" dirty="0"/>
        </a:p>
      </dsp:txBody>
      <dsp:txXfrm>
        <a:off x="606168" y="274473"/>
        <a:ext cx="6675261" cy="504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F82340-2FDA-4F2B-B872-15B739458FB9}" type="datetimeFigureOut">
              <a:rPr lang="en-US" smtClean="0"/>
              <a:t>3/5/2020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9C1FDF-B53F-490C-A8D4-4C13CCF375A8}" type="slidenum">
              <a:rPr lang="en-US" smtClean="0"/>
              <a:t>‹#›</a:t>
            </a:fld>
            <a:endParaRPr lang="en-US"/>
          </a:p>
        </p:txBody>
      </p:sp>
    </p:spTree>
    <p:extLst>
      <p:ext uri="{BB962C8B-B14F-4D97-AF65-F5344CB8AC3E}">
        <p14:creationId xmlns:p14="http://schemas.microsoft.com/office/powerpoint/2010/main" val="2041435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7BABEF-6112-4FCA-97EF-A33B674E9932}" type="slidenum">
              <a:rPr lang="en-US"/>
              <a:pPr/>
              <a:t>14</a:t>
            </a:fld>
            <a:endParaRPr lang="en-US" dirty="0"/>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83282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7BABEF-6112-4FCA-97EF-A33B674E9932}" type="slidenum">
              <a:rPr lang="en-US"/>
              <a:pPr/>
              <a:t>15</a:t>
            </a:fld>
            <a:endParaRPr lang="en-US" dirty="0"/>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46856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7BABEF-6112-4FCA-97EF-A33B674E9932}" type="slidenum">
              <a:rPr lang="en-US"/>
              <a:pPr/>
              <a:t>16</a:t>
            </a:fld>
            <a:endParaRPr lang="en-US" dirty="0"/>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05099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7BABEF-6112-4FCA-97EF-A33B674E9932}" type="slidenum">
              <a:rPr lang="en-US"/>
              <a:pPr/>
              <a:t>17</a:t>
            </a:fld>
            <a:endParaRPr lang="en-US" dirty="0"/>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77398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7BABEF-6112-4FCA-97EF-A33B674E9932}" type="slidenum">
              <a:rPr lang="en-US"/>
              <a:pPr/>
              <a:t>18</a:t>
            </a:fld>
            <a:endParaRPr lang="en-US" dirty="0"/>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408450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7BABEF-6112-4FCA-97EF-A33B674E9932}" type="slidenum">
              <a:rPr lang="en-US"/>
              <a:pPr/>
              <a:t>21</a:t>
            </a:fld>
            <a:endParaRPr lang="en-US" dirty="0"/>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97680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7BABEF-6112-4FCA-97EF-A33B674E9932}" type="slidenum">
              <a:rPr lang="en-US"/>
              <a:pPr/>
              <a:t>22</a:t>
            </a:fld>
            <a:endParaRPr lang="en-US" dirty="0"/>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79897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2413B1-859D-4FA3-9769-B664995F03C0}" type="slidenum">
              <a:rPr lang="en-US"/>
              <a:pPr/>
              <a:t>23</a:t>
            </a:fld>
            <a:endParaRPr lang="en-US" dirty="0"/>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87654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2413B1-859D-4FA3-9769-B664995F03C0}" type="slidenum">
              <a:rPr lang="en-US"/>
              <a:pPr/>
              <a:t>24</a:t>
            </a:fld>
            <a:endParaRPr lang="en-US" dirty="0"/>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163479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78F1A11-8EFD-4A73-8D74-A347D253A920}" type="datetimeFigureOut">
              <a:rPr lang="en-US" smtClean="0"/>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93C2BC-25E4-42C3-91E0-3D2E6EF0FBCB}" type="slidenum">
              <a:rPr lang="en-US" smtClean="0"/>
              <a:t>‹#›</a:t>
            </a:fld>
            <a:endParaRPr lang="en-US"/>
          </a:p>
        </p:txBody>
      </p:sp>
    </p:spTree>
    <p:extLst>
      <p:ext uri="{BB962C8B-B14F-4D97-AF65-F5344CB8AC3E}">
        <p14:creationId xmlns:p14="http://schemas.microsoft.com/office/powerpoint/2010/main" val="32749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8F1A11-8EFD-4A73-8D74-A347D253A920}" type="datetimeFigureOut">
              <a:rPr lang="en-US" smtClean="0"/>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93C2BC-25E4-42C3-91E0-3D2E6EF0FBCB}" type="slidenum">
              <a:rPr lang="en-US" smtClean="0"/>
              <a:t>‹#›</a:t>
            </a:fld>
            <a:endParaRPr lang="en-US"/>
          </a:p>
        </p:txBody>
      </p:sp>
    </p:spTree>
    <p:extLst>
      <p:ext uri="{BB962C8B-B14F-4D97-AF65-F5344CB8AC3E}">
        <p14:creationId xmlns:p14="http://schemas.microsoft.com/office/powerpoint/2010/main" val="2389508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8F1A11-8EFD-4A73-8D74-A347D253A920}" type="datetimeFigureOut">
              <a:rPr lang="en-US" smtClean="0"/>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93C2BC-25E4-42C3-91E0-3D2E6EF0FBCB}" type="slidenum">
              <a:rPr lang="en-US" smtClean="0"/>
              <a:t>‹#›</a:t>
            </a:fld>
            <a:endParaRPr lang="en-US"/>
          </a:p>
        </p:txBody>
      </p:sp>
    </p:spTree>
    <p:extLst>
      <p:ext uri="{BB962C8B-B14F-4D97-AF65-F5344CB8AC3E}">
        <p14:creationId xmlns:p14="http://schemas.microsoft.com/office/powerpoint/2010/main" val="2662536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8F1A11-8EFD-4A73-8D74-A347D253A920}" type="datetimeFigureOut">
              <a:rPr lang="en-US" smtClean="0"/>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93C2BC-25E4-42C3-91E0-3D2E6EF0FBCB}" type="slidenum">
              <a:rPr lang="en-US" smtClean="0"/>
              <a:t>‹#›</a:t>
            </a:fld>
            <a:endParaRPr lang="en-US"/>
          </a:p>
        </p:txBody>
      </p:sp>
    </p:spTree>
    <p:extLst>
      <p:ext uri="{BB962C8B-B14F-4D97-AF65-F5344CB8AC3E}">
        <p14:creationId xmlns:p14="http://schemas.microsoft.com/office/powerpoint/2010/main" val="983758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78F1A11-8EFD-4A73-8D74-A347D253A920}" type="datetimeFigureOut">
              <a:rPr lang="en-US" smtClean="0"/>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93C2BC-25E4-42C3-91E0-3D2E6EF0FBCB}" type="slidenum">
              <a:rPr lang="en-US" smtClean="0"/>
              <a:t>‹#›</a:t>
            </a:fld>
            <a:endParaRPr lang="en-US"/>
          </a:p>
        </p:txBody>
      </p:sp>
    </p:spTree>
    <p:extLst>
      <p:ext uri="{BB962C8B-B14F-4D97-AF65-F5344CB8AC3E}">
        <p14:creationId xmlns:p14="http://schemas.microsoft.com/office/powerpoint/2010/main" val="3824008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8F1A11-8EFD-4A73-8D74-A347D253A920}" type="datetimeFigureOut">
              <a:rPr lang="en-US" smtClean="0"/>
              <a:t>3/5/2020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93C2BC-25E4-42C3-91E0-3D2E6EF0FBCB}" type="slidenum">
              <a:rPr lang="en-US" smtClean="0"/>
              <a:t>‹#›</a:t>
            </a:fld>
            <a:endParaRPr lang="en-US"/>
          </a:p>
        </p:txBody>
      </p:sp>
    </p:spTree>
    <p:extLst>
      <p:ext uri="{BB962C8B-B14F-4D97-AF65-F5344CB8AC3E}">
        <p14:creationId xmlns:p14="http://schemas.microsoft.com/office/powerpoint/2010/main" val="1813376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8F1A11-8EFD-4A73-8D74-A347D253A920}" type="datetimeFigureOut">
              <a:rPr lang="en-US" smtClean="0"/>
              <a:t>3/5/2020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93C2BC-25E4-42C3-91E0-3D2E6EF0FBCB}" type="slidenum">
              <a:rPr lang="en-US" smtClean="0"/>
              <a:t>‹#›</a:t>
            </a:fld>
            <a:endParaRPr lang="en-US"/>
          </a:p>
        </p:txBody>
      </p:sp>
    </p:spTree>
    <p:extLst>
      <p:ext uri="{BB962C8B-B14F-4D97-AF65-F5344CB8AC3E}">
        <p14:creationId xmlns:p14="http://schemas.microsoft.com/office/powerpoint/2010/main" val="1088823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8F1A11-8EFD-4A73-8D74-A347D253A920}" type="datetimeFigureOut">
              <a:rPr lang="en-US" smtClean="0"/>
              <a:t>3/5/2020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93C2BC-25E4-42C3-91E0-3D2E6EF0FBCB}" type="slidenum">
              <a:rPr lang="en-US" smtClean="0"/>
              <a:t>‹#›</a:t>
            </a:fld>
            <a:endParaRPr lang="en-US"/>
          </a:p>
        </p:txBody>
      </p:sp>
    </p:spTree>
    <p:extLst>
      <p:ext uri="{BB962C8B-B14F-4D97-AF65-F5344CB8AC3E}">
        <p14:creationId xmlns:p14="http://schemas.microsoft.com/office/powerpoint/2010/main" val="3375153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8F1A11-8EFD-4A73-8D74-A347D253A920}" type="datetimeFigureOut">
              <a:rPr lang="en-US" smtClean="0"/>
              <a:t>3/5/2020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93C2BC-25E4-42C3-91E0-3D2E6EF0FBCB}" type="slidenum">
              <a:rPr lang="en-US" smtClean="0"/>
              <a:t>‹#›</a:t>
            </a:fld>
            <a:endParaRPr lang="en-US"/>
          </a:p>
        </p:txBody>
      </p:sp>
    </p:spTree>
    <p:extLst>
      <p:ext uri="{BB962C8B-B14F-4D97-AF65-F5344CB8AC3E}">
        <p14:creationId xmlns:p14="http://schemas.microsoft.com/office/powerpoint/2010/main" val="3127695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78F1A11-8EFD-4A73-8D74-A347D253A920}" type="datetimeFigureOut">
              <a:rPr lang="en-US" smtClean="0"/>
              <a:t>3/5/2020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93C2BC-25E4-42C3-91E0-3D2E6EF0FBCB}" type="slidenum">
              <a:rPr lang="en-US" smtClean="0"/>
              <a:t>‹#›</a:t>
            </a:fld>
            <a:endParaRPr lang="en-US"/>
          </a:p>
        </p:txBody>
      </p:sp>
    </p:spTree>
    <p:extLst>
      <p:ext uri="{BB962C8B-B14F-4D97-AF65-F5344CB8AC3E}">
        <p14:creationId xmlns:p14="http://schemas.microsoft.com/office/powerpoint/2010/main" val="972120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78F1A11-8EFD-4A73-8D74-A347D253A920}" type="datetimeFigureOut">
              <a:rPr lang="en-US" smtClean="0"/>
              <a:t>3/5/2020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93C2BC-25E4-42C3-91E0-3D2E6EF0FBCB}" type="slidenum">
              <a:rPr lang="en-US" smtClean="0"/>
              <a:t>‹#›</a:t>
            </a:fld>
            <a:endParaRPr lang="en-US"/>
          </a:p>
        </p:txBody>
      </p:sp>
    </p:spTree>
    <p:extLst>
      <p:ext uri="{BB962C8B-B14F-4D97-AF65-F5344CB8AC3E}">
        <p14:creationId xmlns:p14="http://schemas.microsoft.com/office/powerpoint/2010/main" val="2904909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8F1A11-8EFD-4A73-8D74-A347D253A920}" type="datetimeFigureOut">
              <a:rPr lang="en-US" smtClean="0"/>
              <a:t>3/5/2020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93C2BC-25E4-42C3-91E0-3D2E6EF0FBCB}" type="slidenum">
              <a:rPr lang="en-US" smtClean="0"/>
              <a:t>‹#›</a:t>
            </a:fld>
            <a:endParaRPr lang="en-US"/>
          </a:p>
        </p:txBody>
      </p:sp>
    </p:spTree>
    <p:extLst>
      <p:ext uri="{BB962C8B-B14F-4D97-AF65-F5344CB8AC3E}">
        <p14:creationId xmlns:p14="http://schemas.microsoft.com/office/powerpoint/2010/main" val="2434734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wmf"/><Relationship Id="rId5" Type="http://schemas.openxmlformats.org/officeDocument/2006/relationships/oleObject" Target="../embeddings/oleObject1.bin"/><Relationship Id="rId4" Type="http://schemas.openxmlformats.org/officeDocument/2006/relationships/hyperlink" Target="https://trials.dynamics.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soft-Dynamics-CRM.png"/>
          <p:cNvPicPr>
            <a:picLocks noChangeAspect="1"/>
          </p:cNvPicPr>
          <p:nvPr/>
        </p:nvPicPr>
        <p:blipFill>
          <a:blip r:embed="rId2" cstate="print"/>
          <a:stretch>
            <a:fillRect/>
          </a:stretch>
        </p:blipFill>
        <p:spPr>
          <a:xfrm>
            <a:off x="152400" y="0"/>
            <a:ext cx="4295775" cy="2533650"/>
          </a:xfrm>
          <a:prstGeom prst="rect">
            <a:avLst/>
          </a:prstGeom>
        </p:spPr>
      </p:pic>
      <p:sp>
        <p:nvSpPr>
          <p:cNvPr id="3" name="Rectangle 2"/>
          <p:cNvSpPr/>
          <p:nvPr/>
        </p:nvSpPr>
        <p:spPr>
          <a:xfrm>
            <a:off x="948019" y="2147501"/>
            <a:ext cx="8224556" cy="995144"/>
          </a:xfrm>
          <a:prstGeom prst="rect">
            <a:avLst/>
          </a:prstGeom>
        </p:spPr>
        <p:txBody>
          <a:bodyPr wrap="square">
            <a:spAutoFit/>
          </a:bodyPr>
          <a:lstStyle/>
          <a:p>
            <a:pPr lvl="0" fontAlgn="base">
              <a:spcBef>
                <a:spcPct val="0"/>
              </a:spcBef>
              <a:spcAft>
                <a:spcPct val="0"/>
              </a:spcAft>
              <a:defRPr/>
            </a:pPr>
            <a:r>
              <a:rPr lang="en-US" sz="8800" kern="0" baseline="-25000" dirty="0">
                <a:solidFill>
                  <a:srgbClr val="00853F"/>
                </a:solidFill>
                <a:latin typeface="Times New Roman" pitchFamily="18" charset="0"/>
                <a:cs typeface="Times New Roman" pitchFamily="18" charset="0"/>
              </a:rPr>
              <a:t>MS Dynamics CRM</a:t>
            </a:r>
          </a:p>
        </p:txBody>
      </p:sp>
      <p:sp>
        <p:nvSpPr>
          <p:cNvPr id="4" name="Rectangle 3"/>
          <p:cNvSpPr/>
          <p:nvPr/>
        </p:nvSpPr>
        <p:spPr>
          <a:xfrm>
            <a:off x="7267575" y="5290146"/>
            <a:ext cx="4010025" cy="1077218"/>
          </a:xfrm>
          <a:prstGeom prst="rect">
            <a:avLst/>
          </a:prstGeom>
        </p:spPr>
        <p:txBody>
          <a:bodyPr wrap="square">
            <a:spAutoFit/>
          </a:bodyPr>
          <a:lstStyle/>
          <a:p>
            <a:r>
              <a:rPr lang="en-US" sz="3200" dirty="0">
                <a:latin typeface="Times New Roman" pitchFamily="18" charset="0"/>
                <a:cs typeface="Times New Roman" pitchFamily="18" charset="0"/>
              </a:rPr>
              <a:t>Presentation by</a:t>
            </a:r>
          </a:p>
          <a:p>
            <a:r>
              <a:rPr lang="en-US" sz="3200" dirty="0" smtClean="0">
                <a:latin typeface="Times New Roman" pitchFamily="18" charset="0"/>
                <a:cs typeface="Times New Roman" pitchFamily="18" charset="0"/>
              </a:rPr>
              <a:t>Shaik Fyjullah Ahmed</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433908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76201"/>
            <a:ext cx="8382000" cy="612775"/>
          </a:xfrm>
        </p:spPr>
        <p:txBody>
          <a:bodyPr>
            <a:normAutofit fontScale="90000"/>
          </a:bodyPr>
          <a:lstStyle/>
          <a:p>
            <a:r>
              <a:rPr lang="en-US" sz="4000" dirty="0">
                <a:latin typeface="Times New Roman" pitchFamily="18" charset="0"/>
                <a:cs typeface="Times New Roman" pitchFamily="18" charset="0"/>
              </a:rPr>
              <a:t>MS Dynamics CRM’s Entities</a:t>
            </a:r>
            <a:endParaRPr lang="en-US" sz="4000" dirty="0"/>
          </a:p>
        </p:txBody>
      </p:sp>
      <p:sp>
        <p:nvSpPr>
          <p:cNvPr id="19" name="TextBox 18"/>
          <p:cNvSpPr txBox="1"/>
          <p:nvPr/>
        </p:nvSpPr>
        <p:spPr>
          <a:xfrm>
            <a:off x="1676400" y="953155"/>
            <a:ext cx="8839200" cy="3785652"/>
          </a:xfrm>
          <a:prstGeom prst="rect">
            <a:avLst/>
          </a:prstGeom>
          <a:noFill/>
        </p:spPr>
        <p:txBody>
          <a:bodyPr wrap="square" rtlCol="0">
            <a:spAutoFit/>
          </a:bodyPr>
          <a:lstStyle/>
          <a:p>
            <a:pPr>
              <a:buClr>
                <a:schemeClr val="accent2"/>
              </a:buClr>
              <a:buFont typeface="Wingdings" pitchFamily="2" charset="2"/>
              <a:buChar char="§"/>
            </a:pPr>
            <a:r>
              <a:rPr lang="en-US" sz="2000" b="1" dirty="0" smtClean="0">
                <a:latin typeface="Times New Roman" pitchFamily="18" charset="0"/>
                <a:cs typeface="Times New Roman" pitchFamily="18" charset="0"/>
              </a:rPr>
              <a:t> Lead </a:t>
            </a:r>
            <a:r>
              <a:rPr lang="en-US" sz="2000" b="1" dirty="0">
                <a:latin typeface="Times New Roman" pitchFamily="18" charset="0"/>
                <a:cs typeface="Times New Roman" pitchFamily="18" charset="0"/>
              </a:rPr>
              <a:t>Management </a:t>
            </a:r>
          </a:p>
          <a:p>
            <a:pPr>
              <a:buClr>
                <a:schemeClr val="accent2"/>
              </a:buClr>
            </a:pPr>
            <a:r>
              <a:rPr lang="en-US" sz="2000" dirty="0" smtClean="0">
                <a:latin typeface="Times New Roman" pitchFamily="18" charset="0"/>
                <a:cs typeface="Times New Roman" pitchFamily="18" charset="0"/>
              </a:rPr>
              <a:t>A </a:t>
            </a:r>
            <a:r>
              <a:rPr lang="en-US" sz="2000" dirty="0">
                <a:latin typeface="Times New Roman" pitchFamily="18" charset="0"/>
                <a:cs typeface="Times New Roman" pitchFamily="18" charset="0"/>
              </a:rPr>
              <a:t>lead is an unqualified business opportunity or potential </a:t>
            </a:r>
            <a:r>
              <a:rPr lang="en-US" sz="2000" dirty="0" smtClean="0">
                <a:latin typeface="Times New Roman" pitchFamily="18" charset="0"/>
                <a:cs typeface="Times New Roman" pitchFamily="18" charset="0"/>
              </a:rPr>
              <a:t>relationship, all </a:t>
            </a:r>
            <a:r>
              <a:rPr lang="en-US" sz="2000" dirty="0">
                <a:latin typeface="Times New Roman" pitchFamily="18" charset="0"/>
                <a:cs typeface="Times New Roman" pitchFamily="18" charset="0"/>
              </a:rPr>
              <a:t>the activities records right from identifying a lead </a:t>
            </a:r>
            <a:r>
              <a:rPr lang="en-US" sz="2000" dirty="0" smtClean="0">
                <a:latin typeface="Times New Roman" pitchFamily="18" charset="0"/>
                <a:cs typeface="Times New Roman" pitchFamily="18" charset="0"/>
              </a:rPr>
              <a:t>to </a:t>
            </a:r>
            <a:r>
              <a:rPr lang="en-US" sz="2000" dirty="0">
                <a:latin typeface="Times New Roman" pitchFamily="18" charset="0"/>
                <a:cs typeface="Times New Roman" pitchFamily="18" charset="0"/>
              </a:rPr>
              <a:t>qualification.</a:t>
            </a:r>
          </a:p>
          <a:p>
            <a:pPr>
              <a:buClr>
                <a:schemeClr val="accent2"/>
              </a:buClr>
              <a:buFont typeface="Wingdings" pitchFamily="2" charset="2"/>
              <a:buChar char="§"/>
            </a:pPr>
            <a:endParaRPr lang="en-US" sz="2000" dirty="0" smtClean="0">
              <a:latin typeface="Times New Roman" pitchFamily="18" charset="0"/>
              <a:cs typeface="Times New Roman" pitchFamily="18" charset="0"/>
            </a:endParaRPr>
          </a:p>
          <a:p>
            <a:pPr>
              <a:buClr>
                <a:schemeClr val="accent2"/>
              </a:buClr>
              <a:buFont typeface="Wingdings" pitchFamily="2" charset="2"/>
              <a:buChar char="§"/>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Opportunity </a:t>
            </a:r>
            <a:r>
              <a:rPr lang="en-US" sz="2000" b="1" dirty="0">
                <a:latin typeface="Times New Roman" pitchFamily="18" charset="0"/>
                <a:cs typeface="Times New Roman" pitchFamily="18" charset="0"/>
              </a:rPr>
              <a:t>and Quote </a:t>
            </a:r>
            <a:r>
              <a:rPr lang="en-US" sz="2000" b="1" dirty="0" smtClean="0">
                <a:latin typeface="Times New Roman" pitchFamily="18" charset="0"/>
                <a:cs typeface="Times New Roman" pitchFamily="18" charset="0"/>
              </a:rPr>
              <a:t>Management :</a:t>
            </a:r>
            <a:endParaRPr lang="en-US" sz="2000" b="1" dirty="0">
              <a:latin typeface="Times New Roman" pitchFamily="18" charset="0"/>
              <a:cs typeface="Times New Roman" pitchFamily="18" charset="0"/>
            </a:endParaRPr>
          </a:p>
          <a:p>
            <a:pPr>
              <a:buClr>
                <a:schemeClr val="accent2"/>
              </a:buClr>
            </a:pPr>
            <a:r>
              <a:rPr lang="en-US" sz="2000" dirty="0">
                <a:latin typeface="Times New Roman" pitchFamily="18" charset="0"/>
                <a:cs typeface="Times New Roman" pitchFamily="18" charset="0"/>
              </a:rPr>
              <a:t> A Qualified lead  is an opportunity. Qualified Opportunity is required to generate </a:t>
            </a:r>
          </a:p>
          <a:p>
            <a:pPr>
              <a:buClr>
                <a:schemeClr val="accent2"/>
              </a:buClr>
            </a:pPr>
            <a:r>
              <a:rPr lang="en-US" sz="2000" dirty="0">
                <a:latin typeface="Times New Roman" pitchFamily="18" charset="0"/>
                <a:cs typeface="Times New Roman" pitchFamily="18" charset="0"/>
              </a:rPr>
              <a:t>Quotes to provide product price &amp; Discounts</a:t>
            </a:r>
            <a:r>
              <a:rPr lang="en-US" sz="2000" dirty="0" smtClean="0">
                <a:latin typeface="Times New Roman" pitchFamily="18" charset="0"/>
                <a:cs typeface="Times New Roman" pitchFamily="18" charset="0"/>
              </a:rPr>
              <a:t>.</a:t>
            </a:r>
          </a:p>
          <a:p>
            <a:pPr>
              <a:buClr>
                <a:schemeClr val="accent2"/>
              </a:buClr>
            </a:pPr>
            <a:endParaRPr lang="en-US" sz="2000" dirty="0">
              <a:latin typeface="Times New Roman" pitchFamily="18" charset="0"/>
              <a:cs typeface="Times New Roman" pitchFamily="18" charset="0"/>
            </a:endParaRPr>
          </a:p>
          <a:p>
            <a:pPr>
              <a:buClr>
                <a:schemeClr val="accent2"/>
              </a:buClr>
              <a:buFont typeface="Wingdings" pitchFamily="2" charset="2"/>
              <a:buChar char="§"/>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Sales </a:t>
            </a:r>
            <a:r>
              <a:rPr lang="en-US" sz="2000" b="1" dirty="0">
                <a:latin typeface="Times New Roman" pitchFamily="18" charset="0"/>
                <a:cs typeface="Times New Roman" pitchFamily="18" charset="0"/>
              </a:rPr>
              <a:t>Request Management </a:t>
            </a:r>
          </a:p>
          <a:p>
            <a:pPr>
              <a:buClr>
                <a:schemeClr val="accent2"/>
              </a:buClr>
            </a:pPr>
            <a:r>
              <a:rPr lang="en-US" sz="2000" dirty="0">
                <a:latin typeface="Times New Roman" pitchFamily="18" charset="0"/>
                <a:cs typeface="Times New Roman" pitchFamily="18" charset="0"/>
              </a:rPr>
              <a:t> When a proposal is accepted by the customer, the authorized  user will convert the </a:t>
            </a:r>
          </a:p>
          <a:p>
            <a:pPr>
              <a:buClr>
                <a:schemeClr val="accent2"/>
              </a:buClr>
            </a:pPr>
            <a:r>
              <a:rPr lang="en-US" sz="2000" dirty="0">
                <a:latin typeface="Times New Roman" pitchFamily="18" charset="0"/>
                <a:cs typeface="Times New Roman" pitchFamily="18" charset="0"/>
              </a:rPr>
              <a:t>quotation into a sales request which will subsequently mark the originating opportunity </a:t>
            </a:r>
            <a:r>
              <a:rPr lang="en-US" sz="2000" dirty="0" smtClean="0">
                <a:latin typeface="Times New Roman" pitchFamily="18" charset="0"/>
                <a:cs typeface="Times New Roman" pitchFamily="18" charset="0"/>
              </a:rPr>
              <a:t>as </a:t>
            </a:r>
            <a:r>
              <a:rPr lang="en-US" sz="2000" dirty="0">
                <a:latin typeface="Times New Roman" pitchFamily="18" charset="0"/>
                <a:cs typeface="Times New Roman" pitchFamily="18" charset="0"/>
              </a:rPr>
              <a:t>Won. </a:t>
            </a:r>
          </a:p>
        </p:txBody>
      </p:sp>
    </p:spTree>
    <p:extLst>
      <p:ext uri="{BB962C8B-B14F-4D97-AF65-F5344CB8AC3E}">
        <p14:creationId xmlns:p14="http://schemas.microsoft.com/office/powerpoint/2010/main" val="23768174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76201"/>
            <a:ext cx="8382000" cy="612775"/>
          </a:xfrm>
        </p:spPr>
        <p:txBody>
          <a:bodyPr>
            <a:normAutofit fontScale="90000"/>
          </a:bodyPr>
          <a:lstStyle/>
          <a:p>
            <a:r>
              <a:rPr lang="en-US" sz="4000" dirty="0">
                <a:latin typeface="Times New Roman" pitchFamily="18" charset="0"/>
                <a:cs typeface="Times New Roman" pitchFamily="18" charset="0"/>
              </a:rPr>
              <a:t>MS Dynamics CRM’s Entities</a:t>
            </a:r>
            <a:endParaRPr lang="en-US" sz="4000" dirty="0"/>
          </a:p>
        </p:txBody>
      </p:sp>
      <p:sp>
        <p:nvSpPr>
          <p:cNvPr id="19" name="TextBox 18"/>
          <p:cNvSpPr txBox="1"/>
          <p:nvPr/>
        </p:nvSpPr>
        <p:spPr>
          <a:xfrm>
            <a:off x="1676400" y="953155"/>
            <a:ext cx="8839200" cy="4708981"/>
          </a:xfrm>
          <a:prstGeom prst="rect">
            <a:avLst/>
          </a:prstGeom>
          <a:noFill/>
        </p:spPr>
        <p:txBody>
          <a:bodyPr wrap="square" rtlCol="0">
            <a:spAutoFit/>
          </a:bodyPr>
          <a:lstStyle/>
          <a:p>
            <a:pPr>
              <a:buClr>
                <a:schemeClr val="accent2"/>
              </a:buClr>
              <a:buFont typeface="Wingdings" pitchFamily="2" charset="2"/>
              <a:buChar char="§"/>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Activity </a:t>
            </a:r>
            <a:r>
              <a:rPr lang="en-US" sz="2000" b="1" dirty="0">
                <a:latin typeface="Times New Roman" pitchFamily="18" charset="0"/>
                <a:cs typeface="Times New Roman" pitchFamily="18" charset="0"/>
              </a:rPr>
              <a:t>Management : </a:t>
            </a:r>
          </a:p>
          <a:p>
            <a:pPr>
              <a:buClr>
                <a:schemeClr val="accent2"/>
              </a:buClr>
            </a:pPr>
            <a:r>
              <a:rPr lang="en-US" sz="2000" dirty="0">
                <a:latin typeface="Times New Roman" pitchFamily="18" charset="0"/>
                <a:cs typeface="Times New Roman" pitchFamily="18" charset="0"/>
              </a:rPr>
              <a:t>Allows users to manage tasks, phone calls, SMS, e-mail messages, appointments, letters, </a:t>
            </a:r>
            <a:r>
              <a:rPr lang="en-US" sz="2000" dirty="0" smtClean="0">
                <a:latin typeface="Times New Roman" pitchFamily="18" charset="0"/>
                <a:cs typeface="Times New Roman" pitchFamily="18" charset="0"/>
              </a:rPr>
              <a:t>and </a:t>
            </a:r>
            <a:r>
              <a:rPr lang="en-US" sz="2000" dirty="0">
                <a:latin typeface="Times New Roman" pitchFamily="18" charset="0"/>
                <a:cs typeface="Times New Roman" pitchFamily="18" charset="0"/>
              </a:rPr>
              <a:t>other custom activities. Activity reports are used to track performance and </a:t>
            </a:r>
            <a:r>
              <a:rPr lang="en-US" sz="2000" dirty="0" smtClean="0">
                <a:latin typeface="Times New Roman" pitchFamily="18" charset="0"/>
                <a:cs typeface="Times New Roman" pitchFamily="18" charset="0"/>
              </a:rPr>
              <a:t>execution of </a:t>
            </a:r>
            <a:r>
              <a:rPr lang="en-US" sz="2000" dirty="0">
                <a:latin typeface="Times New Roman" pitchFamily="18" charset="0"/>
                <a:cs typeface="Times New Roman" pitchFamily="18" charset="0"/>
              </a:rPr>
              <a:t>the sales efforts</a:t>
            </a:r>
            <a:r>
              <a:rPr lang="en-US" sz="2000" dirty="0" smtClean="0">
                <a:latin typeface="Times New Roman" pitchFamily="18" charset="0"/>
                <a:cs typeface="Times New Roman" pitchFamily="18" charset="0"/>
              </a:rPr>
              <a:t>.</a:t>
            </a:r>
          </a:p>
          <a:p>
            <a:pPr>
              <a:buClr>
                <a:schemeClr val="accent2"/>
              </a:buClr>
            </a:pPr>
            <a:endParaRPr lang="en-US" sz="2000" dirty="0">
              <a:latin typeface="Times New Roman" pitchFamily="18" charset="0"/>
              <a:cs typeface="Times New Roman" pitchFamily="18" charset="0"/>
            </a:endParaRPr>
          </a:p>
          <a:p>
            <a:pPr>
              <a:buClr>
                <a:schemeClr val="accent2"/>
              </a:buClr>
              <a:buFont typeface="Wingdings" pitchFamily="2" charset="2"/>
              <a:buChar char="§"/>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Pipeline Management : </a:t>
            </a:r>
            <a:endParaRPr lang="en-US" sz="2000" b="1" dirty="0">
              <a:latin typeface="Times New Roman" pitchFamily="18" charset="0"/>
              <a:cs typeface="Times New Roman" pitchFamily="18" charset="0"/>
            </a:endParaRPr>
          </a:p>
          <a:p>
            <a:pPr>
              <a:buClr>
                <a:schemeClr val="accent2"/>
              </a:buClr>
            </a:pPr>
            <a:r>
              <a:rPr lang="en-US" sz="2000" dirty="0">
                <a:latin typeface="Times New Roman" pitchFamily="18" charset="0"/>
                <a:cs typeface="Times New Roman" pitchFamily="18" charset="0"/>
              </a:rPr>
              <a:t>Allows a sales person and/or management to more accurately forecast their sales, better manages their </a:t>
            </a:r>
            <a:r>
              <a:rPr lang="en-US" sz="2000" dirty="0" err="1" smtClean="0">
                <a:latin typeface="Times New Roman" pitchFamily="18" charset="0"/>
                <a:cs typeface="Times New Roman" pitchFamily="18" charset="0"/>
              </a:rPr>
              <a:t>time,and</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ultimately closes more sales with better understanding of the sales pipeline’s health in order to achieve targets</a:t>
            </a:r>
            <a:r>
              <a:rPr lang="en-US" sz="2000" dirty="0" smtClean="0">
                <a:latin typeface="Times New Roman" pitchFamily="18" charset="0"/>
                <a:cs typeface="Times New Roman" pitchFamily="18" charset="0"/>
              </a:rPr>
              <a:t>.</a:t>
            </a:r>
          </a:p>
          <a:p>
            <a:pPr>
              <a:buClr>
                <a:schemeClr val="accent2"/>
              </a:buClr>
            </a:pPr>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buClr>
                <a:schemeClr val="accent2"/>
              </a:buClr>
              <a:buFont typeface="Wingdings" pitchFamily="2" charset="2"/>
              <a:buChar char="§"/>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Target </a:t>
            </a:r>
            <a:r>
              <a:rPr lang="en-US" sz="2000" b="1" dirty="0">
                <a:latin typeface="Times New Roman" pitchFamily="18" charset="0"/>
                <a:cs typeface="Times New Roman" pitchFamily="18" charset="0"/>
              </a:rPr>
              <a:t>Quota managements and Reports :</a:t>
            </a:r>
          </a:p>
          <a:p>
            <a:pPr>
              <a:buClr>
                <a:schemeClr val="accent2"/>
              </a:buClr>
            </a:pPr>
            <a:r>
              <a:rPr lang="en-US" sz="2000" dirty="0">
                <a:latin typeface="Times New Roman" pitchFamily="18" charset="0"/>
                <a:cs typeface="Times New Roman" pitchFamily="18" charset="0"/>
              </a:rPr>
              <a:t>Quota and target management enables to set sales, marketing or business goals in an </a:t>
            </a:r>
            <a:r>
              <a:rPr lang="en-US" sz="2000" dirty="0" smtClean="0">
                <a:latin typeface="Times New Roman" pitchFamily="18" charset="0"/>
                <a:cs typeface="Times New Roman" pitchFamily="18" charset="0"/>
              </a:rPr>
              <a:t>organization</a:t>
            </a:r>
          </a:p>
          <a:p>
            <a:pPr>
              <a:buClr>
                <a:schemeClr val="accent2"/>
              </a:buClr>
            </a:pPr>
            <a:endParaRPr lang="en-US" sz="2000" dirty="0" smtClean="0">
              <a:latin typeface="Times New Roman" pitchFamily="18" charset="0"/>
              <a:cs typeface="Times New Roman" pitchFamily="18" charset="0"/>
            </a:endParaRPr>
          </a:p>
          <a:p>
            <a:pPr>
              <a:buClr>
                <a:schemeClr val="accent2"/>
              </a:buClr>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7677634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
          <p:cNvSpPr txBox="1">
            <a:spLocks/>
          </p:cNvSpPr>
          <p:nvPr/>
        </p:nvSpPr>
        <p:spPr>
          <a:xfrm>
            <a:off x="619605" y="1188548"/>
            <a:ext cx="8680188" cy="44364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chemeClr val="accent2"/>
              </a:buClr>
              <a:buFont typeface="Wingdings" pitchFamily="2" charset="2"/>
              <a:buChar char="§"/>
            </a:pPr>
            <a:r>
              <a:rPr lang="en-US" sz="2000" smtClean="0">
                <a:latin typeface="Times New Roman" pitchFamily="18" charset="0"/>
                <a:cs typeface="Times New Roman" pitchFamily="18" charset="0"/>
              </a:rPr>
              <a:t>Include a sequence of sales activities</a:t>
            </a:r>
          </a:p>
          <a:p>
            <a:pPr lvl="1">
              <a:buClr>
                <a:schemeClr val="accent2"/>
              </a:buClr>
              <a:buFont typeface="Wingdings" pitchFamily="2" charset="2"/>
              <a:buChar char="§"/>
            </a:pPr>
            <a:r>
              <a:rPr lang="en-US" sz="2000" smtClean="0">
                <a:latin typeface="Times New Roman" pitchFamily="18" charset="0"/>
                <a:cs typeface="Times New Roman" pitchFamily="18" charset="0"/>
              </a:rPr>
              <a:t>Guide sales reps through each discrete step in the sales process</a:t>
            </a:r>
          </a:p>
          <a:p>
            <a:pPr lvl="1"/>
            <a:endParaRPr lang="en-US" sz="2000" smtClean="0">
              <a:latin typeface="Times New Roman" pitchFamily="18" charset="0"/>
              <a:cs typeface="Times New Roman" pitchFamily="18" charset="0"/>
            </a:endParaRPr>
          </a:p>
          <a:p>
            <a:pPr lvl="1"/>
            <a:endParaRPr lang="en-US" sz="2000" smtClean="0">
              <a:latin typeface="Times New Roman" pitchFamily="18" charset="0"/>
              <a:cs typeface="Times New Roman" pitchFamily="18" charset="0"/>
            </a:endParaRPr>
          </a:p>
          <a:p>
            <a:pPr marL="457200" lvl="1" indent="0">
              <a:buFont typeface="Arial" panose="020B0604020202020204" pitchFamily="34" charset="0"/>
              <a:buNone/>
            </a:pPr>
            <a:endParaRPr lang="en-US" sz="2000" smtClean="0">
              <a:latin typeface="Times New Roman" pitchFamily="18" charset="0"/>
              <a:cs typeface="Times New Roman" pitchFamily="18" charset="0"/>
            </a:endParaRPr>
          </a:p>
          <a:p>
            <a:pPr marL="0" indent="0">
              <a:buFont typeface="Arial" panose="020B0604020202020204" pitchFamily="34" charset="0"/>
              <a:buNone/>
            </a:pPr>
            <a:endParaRPr lang="en-US" sz="2000" dirty="0">
              <a:latin typeface="Times New Roman" pitchFamily="18" charset="0"/>
              <a:cs typeface="Times New Roman" pitchFamily="18" charset="0"/>
            </a:endParaRPr>
          </a:p>
        </p:txBody>
      </p:sp>
      <p:sp>
        <p:nvSpPr>
          <p:cNvPr id="4" name="Title 2"/>
          <p:cNvSpPr txBox="1">
            <a:spLocks/>
          </p:cNvSpPr>
          <p:nvPr/>
        </p:nvSpPr>
        <p:spPr>
          <a:xfrm>
            <a:off x="1305406" y="152405"/>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Times New Roman" pitchFamily="18" charset="0"/>
                <a:cs typeface="Times New Roman" pitchFamily="18" charset="0"/>
              </a:rPr>
              <a:t>MS Dynamics Sales Process </a:t>
            </a:r>
            <a:endParaRPr lang="en-US" sz="4000" dirty="0">
              <a:latin typeface="Times New Roman" pitchFamily="18" charset="0"/>
              <a:cs typeface="Times New Roman" pitchFamily="18" charset="0"/>
            </a:endParaRPr>
          </a:p>
        </p:txBody>
      </p:sp>
      <p:graphicFrame>
        <p:nvGraphicFramePr>
          <p:cNvPr id="5" name="Diagram 4"/>
          <p:cNvGraphicFramePr/>
          <p:nvPr>
            <p:extLst>
              <p:ext uri="{D42A27DB-BD31-4B8C-83A1-F6EECF244321}">
                <p14:modId xmlns:p14="http://schemas.microsoft.com/office/powerpoint/2010/main" val="515120198"/>
              </p:ext>
            </p:extLst>
          </p:nvPr>
        </p:nvGraphicFramePr>
        <p:xfrm>
          <a:off x="1163794" y="1549405"/>
          <a:ext cx="7544666"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1034129907"/>
              </p:ext>
            </p:extLst>
          </p:nvPr>
        </p:nvGraphicFramePr>
        <p:xfrm>
          <a:off x="1163794" y="4294914"/>
          <a:ext cx="7544666" cy="10529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6816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p:cNvPicPr>
            <a:picLocks noChangeAspect="1" noChangeArrowheads="1"/>
          </p:cNvPicPr>
          <p:nvPr/>
        </p:nvPicPr>
        <p:blipFill>
          <a:blip r:embed="rId2" cstate="print"/>
          <a:srcRect/>
          <a:stretch>
            <a:fillRect/>
          </a:stretch>
        </p:blipFill>
        <p:spPr bwMode="auto">
          <a:xfrm>
            <a:off x="1752600" y="1828800"/>
            <a:ext cx="8686800" cy="1143000"/>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cstate="print"/>
          <a:srcRect/>
          <a:stretch>
            <a:fillRect/>
          </a:stretch>
        </p:blipFill>
        <p:spPr bwMode="auto">
          <a:xfrm>
            <a:off x="1752600" y="3276602"/>
            <a:ext cx="8763000" cy="2819399"/>
          </a:xfrm>
          <a:prstGeom prst="rect">
            <a:avLst/>
          </a:prstGeom>
          <a:noFill/>
          <a:ln w="9525">
            <a:noFill/>
            <a:miter lim="800000"/>
            <a:headEnd/>
            <a:tailEnd/>
          </a:ln>
        </p:spPr>
      </p:pic>
      <p:sp>
        <p:nvSpPr>
          <p:cNvPr id="3" name="Title 2"/>
          <p:cNvSpPr>
            <a:spLocks noGrp="1"/>
          </p:cNvSpPr>
          <p:nvPr>
            <p:ph type="title"/>
          </p:nvPr>
        </p:nvSpPr>
        <p:spPr>
          <a:xfrm>
            <a:off x="990605" y="281996"/>
            <a:ext cx="5105399" cy="680478"/>
          </a:xfrm>
        </p:spPr>
        <p:txBody>
          <a:bodyPr/>
          <a:lstStyle/>
          <a:p>
            <a:r>
              <a:rPr lang="en-US" sz="4000" dirty="0">
                <a:latin typeface="Times New Roman" pitchFamily="18" charset="0"/>
                <a:cs typeface="Times New Roman" pitchFamily="18" charset="0"/>
              </a:rPr>
              <a:t>MS Dynamics View</a:t>
            </a:r>
            <a:endParaRPr lang="en-US" sz="4000" dirty="0"/>
          </a:p>
        </p:txBody>
      </p:sp>
      <p:cxnSp>
        <p:nvCxnSpPr>
          <p:cNvPr id="7" name="Straight Arrow Connector 6"/>
          <p:cNvCxnSpPr/>
          <p:nvPr/>
        </p:nvCxnSpPr>
        <p:spPr>
          <a:xfrm>
            <a:off x="4447310" y="1350405"/>
            <a:ext cx="277091" cy="4857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4197927" y="1350406"/>
            <a:ext cx="249382" cy="22309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905000" y="990600"/>
            <a:ext cx="2762488" cy="400110"/>
          </a:xfrm>
          <a:prstGeom prst="rect">
            <a:avLst/>
          </a:prstGeom>
          <a:noFill/>
        </p:spPr>
        <p:txBody>
          <a:bodyPr wrap="none" rtlCol="0">
            <a:spAutoFit/>
          </a:bodyPr>
          <a:lstStyle/>
          <a:p>
            <a:r>
              <a:rPr lang="en-US" sz="2000" b="1" dirty="0">
                <a:latin typeface="Times New Roman" pitchFamily="18" charset="0"/>
                <a:cs typeface="Times New Roman" pitchFamily="18" charset="0"/>
              </a:rPr>
              <a:t>Streamlined Navigation</a:t>
            </a:r>
          </a:p>
        </p:txBody>
      </p:sp>
    </p:spTree>
    <p:extLst>
      <p:ext uri="{BB962C8B-B14F-4D97-AF65-F5344CB8AC3E}">
        <p14:creationId xmlns:p14="http://schemas.microsoft.com/office/powerpoint/2010/main" val="10187051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E3706D51-2927-4077-B1FF-CE21C3A62CBA}" type="slidenum">
              <a:rPr lang="en-US"/>
              <a:pPr/>
              <a:t>14</a:t>
            </a:fld>
            <a:endParaRPr lang="en-US" dirty="0"/>
          </a:p>
        </p:txBody>
      </p:sp>
      <p:sp>
        <p:nvSpPr>
          <p:cNvPr id="7" name="Title 1"/>
          <p:cNvSpPr txBox="1">
            <a:spLocks/>
          </p:cNvSpPr>
          <p:nvPr/>
        </p:nvSpPr>
        <p:spPr bwMode="auto">
          <a:xfrm>
            <a:off x="1628775" y="137828"/>
            <a:ext cx="9053080" cy="7794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fontAlgn="base">
              <a:lnSpc>
                <a:spcPct val="90000"/>
              </a:lnSpc>
              <a:spcBef>
                <a:spcPct val="0"/>
              </a:spcBef>
              <a:spcAft>
                <a:spcPct val="0"/>
              </a:spcAft>
              <a:defRPr/>
            </a:pPr>
            <a:r>
              <a:rPr lang="en-US" sz="4000" dirty="0">
                <a:latin typeface="Times New Roman" pitchFamily="18" charset="0"/>
                <a:ea typeface="+mj-ea"/>
                <a:cs typeface="Times New Roman" pitchFamily="18" charset="0"/>
              </a:rPr>
              <a:t>Steps to Open </a:t>
            </a:r>
            <a:r>
              <a:rPr lang="en-US" sz="4000" dirty="0" smtClean="0">
                <a:latin typeface="Times New Roman" pitchFamily="18" charset="0"/>
                <a:ea typeface="+mj-ea"/>
                <a:cs typeface="Times New Roman" pitchFamily="18" charset="0"/>
              </a:rPr>
              <a:t>Account/Customer </a:t>
            </a:r>
            <a:r>
              <a:rPr lang="en-US" sz="4000" dirty="0">
                <a:latin typeface="Times New Roman" pitchFamily="18" charset="0"/>
                <a:ea typeface="+mj-ea"/>
                <a:cs typeface="Times New Roman" pitchFamily="18" charset="0"/>
              </a:rPr>
              <a:t>record</a:t>
            </a:r>
          </a:p>
        </p:txBody>
      </p:sp>
      <p:sp>
        <p:nvSpPr>
          <p:cNvPr id="8" name="Rectangle 7"/>
          <p:cNvSpPr/>
          <p:nvPr/>
        </p:nvSpPr>
        <p:spPr>
          <a:xfrm>
            <a:off x="2057401" y="1066800"/>
            <a:ext cx="8527472" cy="1938992"/>
          </a:xfrm>
          <a:prstGeom prst="rect">
            <a:avLst/>
          </a:prstGeom>
        </p:spPr>
        <p:txBody>
          <a:bodyPr wrap="square">
            <a:spAutoFit/>
          </a:bodyPr>
          <a:lstStyle/>
          <a:p>
            <a:pPr marL="457200" indent="-457200">
              <a:lnSpc>
                <a:spcPct val="150000"/>
              </a:lnSpc>
              <a:buClr>
                <a:srgbClr val="B42359"/>
              </a:buClr>
            </a:pPr>
            <a:r>
              <a:rPr lang="en-US" sz="2000" dirty="0">
                <a:latin typeface="Times New Roman" pitchFamily="18" charset="0"/>
                <a:cs typeface="Times New Roman" pitchFamily="18" charset="0"/>
              </a:rPr>
              <a:t>Step:01. Navigate to MS Dynamics CRM</a:t>
            </a:r>
            <a:r>
              <a:rPr lang="en-US" sz="2000" dirty="0" smtClean="0">
                <a:latin typeface="Times New Roman" pitchFamily="18" charset="0"/>
                <a:cs typeface="Times New Roman" pitchFamily="18" charset="0"/>
              </a:rPr>
              <a:t>&gt;&gt;Sales&gt;&gt;Account/Customer.</a:t>
            </a:r>
            <a:endParaRPr lang="en-US" sz="2000" dirty="0">
              <a:latin typeface="Times New Roman" pitchFamily="18" charset="0"/>
              <a:cs typeface="Times New Roman" pitchFamily="18" charset="0"/>
            </a:endParaRPr>
          </a:p>
          <a:p>
            <a:pPr marL="457200" indent="-457200">
              <a:lnSpc>
                <a:spcPct val="150000"/>
              </a:lnSpc>
              <a:buClr>
                <a:srgbClr val="B42359"/>
              </a:buClr>
            </a:pPr>
            <a:endParaRPr lang="en-US" sz="2000" dirty="0">
              <a:latin typeface="Times New Roman" pitchFamily="18" charset="0"/>
              <a:cs typeface="Times New Roman" pitchFamily="18" charset="0"/>
            </a:endParaRPr>
          </a:p>
          <a:p>
            <a:pPr marL="457200" indent="-457200">
              <a:lnSpc>
                <a:spcPct val="150000"/>
              </a:lnSpc>
              <a:buClr>
                <a:srgbClr val="B42359"/>
              </a:buClr>
            </a:pPr>
            <a:endParaRPr lang="en-US" sz="2000" dirty="0">
              <a:latin typeface="Times New Roman" pitchFamily="18" charset="0"/>
              <a:cs typeface="Times New Roman" pitchFamily="18" charset="0"/>
            </a:endParaRPr>
          </a:p>
          <a:p>
            <a:pPr marL="457200" indent="-457200">
              <a:lnSpc>
                <a:spcPct val="150000"/>
              </a:lnSpc>
              <a:buClr>
                <a:srgbClr val="B42359"/>
              </a:buClr>
            </a:pPr>
            <a:endParaRPr lang="en-US" sz="2000" dirty="0">
              <a:latin typeface="Times New Roman" pitchFamily="18" charset="0"/>
              <a:cs typeface="Times New Roman"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880" y="1867333"/>
            <a:ext cx="8621891" cy="2995613"/>
          </a:xfrm>
          <a:prstGeom prst="rect">
            <a:avLst/>
          </a:prstGeom>
        </p:spPr>
      </p:pic>
    </p:spTree>
    <p:extLst>
      <p:ext uri="{BB962C8B-B14F-4D97-AF65-F5344CB8AC3E}">
        <p14:creationId xmlns:p14="http://schemas.microsoft.com/office/powerpoint/2010/main" val="23609948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E3706D51-2927-4077-B1FF-CE21C3A62CBA}" type="slidenum">
              <a:rPr lang="en-US"/>
              <a:pPr/>
              <a:t>15</a:t>
            </a:fld>
            <a:endParaRPr lang="en-US" dirty="0"/>
          </a:p>
        </p:txBody>
      </p:sp>
      <p:sp>
        <p:nvSpPr>
          <p:cNvPr id="7" name="Title 1"/>
          <p:cNvSpPr txBox="1">
            <a:spLocks/>
          </p:cNvSpPr>
          <p:nvPr/>
        </p:nvSpPr>
        <p:spPr bwMode="auto">
          <a:xfrm>
            <a:off x="1628775" y="137828"/>
            <a:ext cx="9053080" cy="7794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fontAlgn="base">
              <a:lnSpc>
                <a:spcPct val="90000"/>
              </a:lnSpc>
              <a:spcBef>
                <a:spcPct val="0"/>
              </a:spcBef>
              <a:spcAft>
                <a:spcPct val="0"/>
              </a:spcAft>
              <a:defRPr/>
            </a:pPr>
            <a:r>
              <a:rPr lang="en-US" sz="4000" dirty="0">
                <a:latin typeface="Times New Roman" pitchFamily="18" charset="0"/>
                <a:ea typeface="+mj-ea"/>
                <a:cs typeface="Times New Roman" pitchFamily="18" charset="0"/>
              </a:rPr>
              <a:t>Steps to Open </a:t>
            </a:r>
            <a:r>
              <a:rPr lang="en-US" sz="4000" dirty="0" smtClean="0">
                <a:latin typeface="Times New Roman" pitchFamily="18" charset="0"/>
                <a:ea typeface="+mj-ea"/>
                <a:cs typeface="Times New Roman" pitchFamily="18" charset="0"/>
              </a:rPr>
              <a:t>Account/Customer </a:t>
            </a:r>
            <a:r>
              <a:rPr lang="en-US" sz="4000" dirty="0">
                <a:latin typeface="Times New Roman" pitchFamily="18" charset="0"/>
                <a:ea typeface="+mj-ea"/>
                <a:cs typeface="Times New Roman" pitchFamily="18" charset="0"/>
              </a:rPr>
              <a:t>record</a:t>
            </a:r>
          </a:p>
        </p:txBody>
      </p:sp>
      <p:sp>
        <p:nvSpPr>
          <p:cNvPr id="8" name="Rectangle 7"/>
          <p:cNvSpPr/>
          <p:nvPr/>
        </p:nvSpPr>
        <p:spPr>
          <a:xfrm>
            <a:off x="2057401" y="1066800"/>
            <a:ext cx="6984931" cy="1477328"/>
          </a:xfrm>
          <a:prstGeom prst="rect">
            <a:avLst/>
          </a:prstGeom>
        </p:spPr>
        <p:txBody>
          <a:bodyPr wrap="square">
            <a:spAutoFit/>
          </a:bodyPr>
          <a:lstStyle/>
          <a:p>
            <a:pPr marL="457200" indent="-457200">
              <a:lnSpc>
                <a:spcPct val="150000"/>
              </a:lnSpc>
              <a:buClr>
                <a:srgbClr val="B42359"/>
              </a:buClr>
            </a:pPr>
            <a:r>
              <a:rPr lang="en-US" sz="2000" dirty="0" smtClean="0">
                <a:latin typeface="Times New Roman" pitchFamily="18" charset="0"/>
                <a:cs typeface="Times New Roman" pitchFamily="18" charset="0"/>
              </a:rPr>
              <a:t>Step:02. </a:t>
            </a:r>
            <a:r>
              <a:rPr lang="en-US" sz="2000" dirty="0">
                <a:latin typeface="Times New Roman" pitchFamily="18" charset="0"/>
                <a:cs typeface="Times New Roman" pitchFamily="18" charset="0"/>
              </a:rPr>
              <a:t>Select </a:t>
            </a:r>
            <a:r>
              <a:rPr lang="en-US" sz="2000" dirty="0" smtClean="0">
                <a:latin typeface="Times New Roman" pitchFamily="18" charset="0"/>
                <a:cs typeface="Times New Roman" pitchFamily="18" charset="0"/>
              </a:rPr>
              <a:t>and open Account/Customer record.</a:t>
            </a:r>
            <a:endParaRPr lang="en-US" sz="2000" dirty="0">
              <a:latin typeface="Times New Roman" pitchFamily="18" charset="0"/>
              <a:cs typeface="Times New Roman" pitchFamily="18" charset="0"/>
            </a:endParaRPr>
          </a:p>
          <a:p>
            <a:pPr marL="457200" indent="-457200">
              <a:lnSpc>
                <a:spcPct val="150000"/>
              </a:lnSpc>
              <a:buClr>
                <a:srgbClr val="B42359"/>
              </a:buClr>
            </a:pPr>
            <a:endParaRPr lang="en-US" sz="2000" dirty="0">
              <a:latin typeface="Times New Roman" pitchFamily="18" charset="0"/>
              <a:cs typeface="Times New Roman" pitchFamily="18" charset="0"/>
            </a:endParaRPr>
          </a:p>
          <a:p>
            <a:pPr marL="457200" indent="-457200">
              <a:lnSpc>
                <a:spcPct val="150000"/>
              </a:lnSpc>
              <a:buClr>
                <a:srgbClr val="B42359"/>
              </a:buClr>
            </a:pPr>
            <a:endParaRPr lang="en-US" sz="2000" dirty="0">
              <a:latin typeface="Times New Roman" pitchFamily="18" charset="0"/>
              <a:cs typeface="Times New Roman"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496" y="1624012"/>
            <a:ext cx="9078344" cy="3959370"/>
          </a:xfrm>
          <a:prstGeom prst="rect">
            <a:avLst/>
          </a:prstGeom>
        </p:spPr>
      </p:pic>
    </p:spTree>
    <p:extLst>
      <p:ext uri="{BB962C8B-B14F-4D97-AF65-F5344CB8AC3E}">
        <p14:creationId xmlns:p14="http://schemas.microsoft.com/office/powerpoint/2010/main" val="15880507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E3706D51-2927-4077-B1FF-CE21C3A62CBA}" type="slidenum">
              <a:rPr lang="en-US"/>
              <a:pPr/>
              <a:t>16</a:t>
            </a:fld>
            <a:endParaRPr lang="en-US" dirty="0"/>
          </a:p>
        </p:txBody>
      </p:sp>
      <p:sp>
        <p:nvSpPr>
          <p:cNvPr id="7" name="Title 1"/>
          <p:cNvSpPr txBox="1">
            <a:spLocks/>
          </p:cNvSpPr>
          <p:nvPr/>
        </p:nvSpPr>
        <p:spPr bwMode="auto">
          <a:xfrm>
            <a:off x="1628775" y="137828"/>
            <a:ext cx="8229600" cy="7794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fontAlgn="base">
              <a:lnSpc>
                <a:spcPct val="90000"/>
              </a:lnSpc>
              <a:spcBef>
                <a:spcPct val="0"/>
              </a:spcBef>
              <a:spcAft>
                <a:spcPct val="0"/>
              </a:spcAft>
              <a:defRPr/>
            </a:pPr>
            <a:r>
              <a:rPr lang="en-US" sz="4000" dirty="0">
                <a:latin typeface="Times New Roman" pitchFamily="18" charset="0"/>
                <a:ea typeface="+mj-ea"/>
                <a:cs typeface="Times New Roman" pitchFamily="18" charset="0"/>
              </a:rPr>
              <a:t>Steps to Open Case record</a:t>
            </a:r>
          </a:p>
        </p:txBody>
      </p:sp>
      <p:sp>
        <p:nvSpPr>
          <p:cNvPr id="8" name="Rectangle 7"/>
          <p:cNvSpPr/>
          <p:nvPr/>
        </p:nvSpPr>
        <p:spPr>
          <a:xfrm>
            <a:off x="2057401" y="1066800"/>
            <a:ext cx="6984931" cy="1938992"/>
          </a:xfrm>
          <a:prstGeom prst="rect">
            <a:avLst/>
          </a:prstGeom>
        </p:spPr>
        <p:txBody>
          <a:bodyPr wrap="square">
            <a:spAutoFit/>
          </a:bodyPr>
          <a:lstStyle/>
          <a:p>
            <a:pPr marL="457200" indent="-457200">
              <a:lnSpc>
                <a:spcPct val="150000"/>
              </a:lnSpc>
              <a:buClr>
                <a:srgbClr val="B42359"/>
              </a:buClr>
            </a:pPr>
            <a:r>
              <a:rPr lang="en-US" sz="2000" dirty="0">
                <a:latin typeface="Times New Roman" pitchFamily="18" charset="0"/>
                <a:cs typeface="Times New Roman" pitchFamily="18" charset="0"/>
              </a:rPr>
              <a:t>Step:01. Navigate to MS Dynamics CRM&gt;&gt;Service&gt;&gt;Cases.</a:t>
            </a:r>
          </a:p>
          <a:p>
            <a:pPr marL="457200" indent="-457200">
              <a:lnSpc>
                <a:spcPct val="150000"/>
              </a:lnSpc>
              <a:buClr>
                <a:srgbClr val="B42359"/>
              </a:buClr>
            </a:pPr>
            <a:endParaRPr lang="en-US" sz="2000" dirty="0">
              <a:latin typeface="Times New Roman" pitchFamily="18" charset="0"/>
              <a:cs typeface="Times New Roman" pitchFamily="18" charset="0"/>
            </a:endParaRPr>
          </a:p>
          <a:p>
            <a:pPr marL="457200" indent="-457200">
              <a:lnSpc>
                <a:spcPct val="150000"/>
              </a:lnSpc>
              <a:buClr>
                <a:srgbClr val="B42359"/>
              </a:buClr>
            </a:pPr>
            <a:endParaRPr lang="en-US" sz="2000" dirty="0">
              <a:latin typeface="Times New Roman" pitchFamily="18" charset="0"/>
              <a:cs typeface="Times New Roman" pitchFamily="18" charset="0"/>
            </a:endParaRPr>
          </a:p>
          <a:p>
            <a:pPr marL="457200" indent="-457200">
              <a:lnSpc>
                <a:spcPct val="150000"/>
              </a:lnSpc>
              <a:buClr>
                <a:srgbClr val="B42359"/>
              </a:buClr>
            </a:pPr>
            <a:endParaRPr lang="en-US" sz="2000" dirty="0">
              <a:latin typeface="Times New Roman" pitchFamily="18" charset="0"/>
              <a:cs typeface="Times New Roman" pitchFamily="18" charset="0"/>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2286000" y="1600200"/>
            <a:ext cx="7924800" cy="4495800"/>
          </a:xfrm>
          <a:prstGeom prst="rect">
            <a:avLst/>
          </a:prstGeom>
        </p:spPr>
      </p:pic>
    </p:spTree>
    <p:extLst>
      <p:ext uri="{BB962C8B-B14F-4D97-AF65-F5344CB8AC3E}">
        <p14:creationId xmlns:p14="http://schemas.microsoft.com/office/powerpoint/2010/main" val="24339876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E3706D51-2927-4077-B1FF-CE21C3A62CBA}" type="slidenum">
              <a:rPr lang="en-US"/>
              <a:pPr/>
              <a:t>17</a:t>
            </a:fld>
            <a:endParaRPr lang="en-US" dirty="0"/>
          </a:p>
        </p:txBody>
      </p:sp>
      <p:sp>
        <p:nvSpPr>
          <p:cNvPr id="8" name="Rectangle 7"/>
          <p:cNvSpPr/>
          <p:nvPr/>
        </p:nvSpPr>
        <p:spPr>
          <a:xfrm>
            <a:off x="2057401" y="1066801"/>
            <a:ext cx="6984931" cy="1015663"/>
          </a:xfrm>
          <a:prstGeom prst="rect">
            <a:avLst/>
          </a:prstGeom>
        </p:spPr>
        <p:txBody>
          <a:bodyPr wrap="square">
            <a:spAutoFit/>
          </a:bodyPr>
          <a:lstStyle/>
          <a:p>
            <a:pPr marL="457200" indent="-457200">
              <a:lnSpc>
                <a:spcPct val="150000"/>
              </a:lnSpc>
              <a:buClr>
                <a:srgbClr val="B42359"/>
              </a:buClr>
            </a:pPr>
            <a:r>
              <a:rPr lang="en-US" sz="2000" dirty="0">
                <a:latin typeface="Times New Roman" pitchFamily="18" charset="0"/>
                <a:cs typeface="Times New Roman" pitchFamily="18" charset="0"/>
              </a:rPr>
              <a:t>Step:02. Select the Case record.</a:t>
            </a:r>
          </a:p>
          <a:p>
            <a:pPr marL="457200" indent="-457200">
              <a:lnSpc>
                <a:spcPct val="150000"/>
              </a:lnSpc>
              <a:buClr>
                <a:srgbClr val="B42359"/>
              </a:buClr>
            </a:pPr>
            <a:endParaRPr lang="en-US" sz="2000" dirty="0">
              <a:latin typeface="Times New Roman" pitchFamily="18" charset="0"/>
              <a:cs typeface="Times New Roman" pitchFamily="18" charset="0"/>
            </a:endParaRPr>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2362200" y="1524001"/>
            <a:ext cx="7772400" cy="4648200"/>
          </a:xfrm>
          <a:prstGeom prst="rect">
            <a:avLst/>
          </a:prstGeom>
        </p:spPr>
      </p:pic>
      <p:sp>
        <p:nvSpPr>
          <p:cNvPr id="10" name="Title 1"/>
          <p:cNvSpPr txBox="1">
            <a:spLocks/>
          </p:cNvSpPr>
          <p:nvPr/>
        </p:nvSpPr>
        <p:spPr bwMode="auto">
          <a:xfrm>
            <a:off x="1628775" y="137828"/>
            <a:ext cx="8229600" cy="7794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fontAlgn="base">
              <a:lnSpc>
                <a:spcPct val="90000"/>
              </a:lnSpc>
              <a:spcBef>
                <a:spcPct val="0"/>
              </a:spcBef>
              <a:spcAft>
                <a:spcPct val="0"/>
              </a:spcAft>
              <a:defRPr/>
            </a:pPr>
            <a:r>
              <a:rPr lang="en-US" sz="4000" dirty="0">
                <a:latin typeface="Times New Roman" pitchFamily="18" charset="0"/>
                <a:ea typeface="+mj-ea"/>
                <a:cs typeface="Times New Roman" pitchFamily="18" charset="0"/>
              </a:rPr>
              <a:t>Steps to Open Case record</a:t>
            </a:r>
          </a:p>
        </p:txBody>
      </p:sp>
    </p:spTree>
    <p:extLst>
      <p:ext uri="{BB962C8B-B14F-4D97-AF65-F5344CB8AC3E}">
        <p14:creationId xmlns:p14="http://schemas.microsoft.com/office/powerpoint/2010/main" val="12059163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E3706D51-2927-4077-B1FF-CE21C3A62CBA}" type="slidenum">
              <a:rPr lang="en-US"/>
              <a:pPr/>
              <a:t>18</a:t>
            </a:fld>
            <a:endParaRPr lang="en-US" dirty="0"/>
          </a:p>
        </p:txBody>
      </p:sp>
      <p:sp>
        <p:nvSpPr>
          <p:cNvPr id="8" name="Rectangle 7"/>
          <p:cNvSpPr/>
          <p:nvPr/>
        </p:nvSpPr>
        <p:spPr>
          <a:xfrm>
            <a:off x="2057401" y="1066801"/>
            <a:ext cx="6984931" cy="2400657"/>
          </a:xfrm>
          <a:prstGeom prst="rect">
            <a:avLst/>
          </a:prstGeom>
        </p:spPr>
        <p:txBody>
          <a:bodyPr wrap="square">
            <a:spAutoFit/>
          </a:bodyPr>
          <a:lstStyle/>
          <a:p>
            <a:pPr marL="457200" indent="-457200">
              <a:lnSpc>
                <a:spcPct val="150000"/>
              </a:lnSpc>
              <a:buClr>
                <a:srgbClr val="B42359"/>
              </a:buClr>
            </a:pPr>
            <a:r>
              <a:rPr lang="en-US" sz="2000" dirty="0">
                <a:latin typeface="Times New Roman" pitchFamily="18" charset="0"/>
                <a:cs typeface="Times New Roman" pitchFamily="18" charset="0"/>
              </a:rPr>
              <a:t>Step:03. Open the Case record.</a:t>
            </a:r>
          </a:p>
          <a:p>
            <a:pPr marL="457200" indent="-457200">
              <a:lnSpc>
                <a:spcPct val="150000"/>
              </a:lnSpc>
              <a:buClr>
                <a:srgbClr val="B42359"/>
              </a:buClr>
            </a:pPr>
            <a:endParaRPr lang="en-US" sz="2000" dirty="0">
              <a:latin typeface="Times New Roman" pitchFamily="18" charset="0"/>
              <a:cs typeface="Times New Roman" pitchFamily="18" charset="0"/>
            </a:endParaRPr>
          </a:p>
          <a:p>
            <a:pPr marL="457200" indent="-457200">
              <a:lnSpc>
                <a:spcPct val="150000"/>
              </a:lnSpc>
              <a:buClr>
                <a:srgbClr val="B42359"/>
              </a:buClr>
            </a:pPr>
            <a:endParaRPr lang="en-US" sz="2000" dirty="0">
              <a:latin typeface="Times New Roman" pitchFamily="18" charset="0"/>
              <a:cs typeface="Times New Roman" pitchFamily="18" charset="0"/>
            </a:endParaRPr>
          </a:p>
          <a:p>
            <a:pPr marL="457200" indent="-457200">
              <a:lnSpc>
                <a:spcPct val="150000"/>
              </a:lnSpc>
              <a:buClr>
                <a:srgbClr val="B42359"/>
              </a:buClr>
            </a:pPr>
            <a:endParaRPr lang="en-US" sz="2000" dirty="0">
              <a:latin typeface="Times New Roman" pitchFamily="18" charset="0"/>
              <a:cs typeface="Times New Roman" pitchFamily="18" charset="0"/>
            </a:endParaRPr>
          </a:p>
          <a:p>
            <a:pPr marL="457200" indent="-457200">
              <a:lnSpc>
                <a:spcPct val="150000"/>
              </a:lnSpc>
              <a:buClr>
                <a:srgbClr val="B42359"/>
              </a:buClr>
            </a:pPr>
            <a:endParaRPr lang="en-US" sz="2000" dirty="0">
              <a:latin typeface="Times New Roman" pitchFamily="18" charset="0"/>
              <a:cs typeface="Times New Roman" pitchFamily="18" charset="0"/>
            </a:endParaRPr>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2315846" y="1524001"/>
            <a:ext cx="7971155" cy="4572000"/>
          </a:xfrm>
          <a:prstGeom prst="rect">
            <a:avLst/>
          </a:prstGeom>
        </p:spPr>
      </p:pic>
      <p:sp>
        <p:nvSpPr>
          <p:cNvPr id="9" name="Title 1"/>
          <p:cNvSpPr txBox="1">
            <a:spLocks/>
          </p:cNvSpPr>
          <p:nvPr/>
        </p:nvSpPr>
        <p:spPr bwMode="auto">
          <a:xfrm>
            <a:off x="1628775" y="137828"/>
            <a:ext cx="8229600" cy="7794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fontAlgn="base">
              <a:lnSpc>
                <a:spcPct val="90000"/>
              </a:lnSpc>
              <a:spcBef>
                <a:spcPct val="0"/>
              </a:spcBef>
              <a:spcAft>
                <a:spcPct val="0"/>
              </a:spcAft>
              <a:defRPr/>
            </a:pPr>
            <a:r>
              <a:rPr lang="en-US" sz="4000" dirty="0">
                <a:latin typeface="Times New Roman" pitchFamily="18" charset="0"/>
                <a:ea typeface="+mj-ea"/>
                <a:cs typeface="Times New Roman" pitchFamily="18" charset="0"/>
              </a:rPr>
              <a:t>Steps to Open Case record</a:t>
            </a:r>
          </a:p>
        </p:txBody>
      </p:sp>
    </p:spTree>
    <p:extLst>
      <p:ext uri="{BB962C8B-B14F-4D97-AF65-F5344CB8AC3E}">
        <p14:creationId xmlns:p14="http://schemas.microsoft.com/office/powerpoint/2010/main" val="23480898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Content Placeholder 25"/>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62201" y="1600200"/>
            <a:ext cx="7606771" cy="4114800"/>
          </a:xfrm>
          <a:prstGeom prst="rect">
            <a:avLst/>
          </a:prstGeom>
        </p:spPr>
      </p:pic>
      <p:sp>
        <p:nvSpPr>
          <p:cNvPr id="3" name="Title 2"/>
          <p:cNvSpPr>
            <a:spLocks noGrp="1"/>
          </p:cNvSpPr>
          <p:nvPr>
            <p:ph type="title"/>
          </p:nvPr>
        </p:nvSpPr>
        <p:spPr>
          <a:xfrm>
            <a:off x="1981200" y="76201"/>
            <a:ext cx="8382000" cy="612775"/>
          </a:xfrm>
        </p:spPr>
        <p:txBody>
          <a:bodyPr>
            <a:normAutofit fontScale="90000"/>
          </a:bodyPr>
          <a:lstStyle/>
          <a:p>
            <a:r>
              <a:rPr lang="en-US" sz="4000" dirty="0">
                <a:latin typeface="Times New Roman" pitchFamily="18" charset="0"/>
                <a:cs typeface="Times New Roman" pitchFamily="18" charset="0"/>
              </a:rPr>
              <a:t>MS Dynamics- Case form Explanation</a:t>
            </a:r>
          </a:p>
        </p:txBody>
      </p:sp>
      <p:cxnSp>
        <p:nvCxnSpPr>
          <p:cNvPr id="6" name="Straight Arrow Connector 5"/>
          <p:cNvCxnSpPr/>
          <p:nvPr/>
        </p:nvCxnSpPr>
        <p:spPr>
          <a:xfrm flipH="1">
            <a:off x="4038601" y="1620982"/>
            <a:ext cx="1170709" cy="10460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4419600" y="4191001"/>
            <a:ext cx="533400" cy="18751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9144000" y="5484264"/>
            <a:ext cx="714376" cy="3069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8763000" y="1447800"/>
            <a:ext cx="96982" cy="11083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2604656" y="5484260"/>
            <a:ext cx="62345" cy="4593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710519" y="1280701"/>
            <a:ext cx="3097515" cy="400110"/>
          </a:xfrm>
          <a:prstGeom prst="rect">
            <a:avLst/>
          </a:prstGeom>
          <a:noFill/>
        </p:spPr>
        <p:txBody>
          <a:bodyPr wrap="none" rtlCol="0">
            <a:spAutoFit/>
          </a:bodyPr>
          <a:lstStyle/>
          <a:p>
            <a:r>
              <a:rPr lang="en-US" sz="2000" b="1" dirty="0">
                <a:latin typeface="Times New Roman" pitchFamily="18" charset="0"/>
                <a:cs typeface="Times New Roman" pitchFamily="18" charset="0"/>
              </a:rPr>
              <a:t>What is this record about?</a:t>
            </a:r>
          </a:p>
        </p:txBody>
      </p:sp>
      <p:sp>
        <p:nvSpPr>
          <p:cNvPr id="22" name="TextBox 21"/>
          <p:cNvSpPr txBox="1"/>
          <p:nvPr/>
        </p:nvSpPr>
        <p:spPr>
          <a:xfrm>
            <a:off x="5583370" y="957612"/>
            <a:ext cx="5226303" cy="400110"/>
          </a:xfrm>
          <a:prstGeom prst="rect">
            <a:avLst/>
          </a:prstGeom>
          <a:noFill/>
        </p:spPr>
        <p:txBody>
          <a:bodyPr wrap="none" rtlCol="0">
            <a:spAutoFit/>
          </a:bodyPr>
          <a:lstStyle/>
          <a:p>
            <a:r>
              <a:rPr lang="en-US" sz="2000" b="1" dirty="0">
                <a:latin typeface="Times New Roman" pitchFamily="18" charset="0"/>
                <a:cs typeface="Times New Roman" pitchFamily="18" charset="0"/>
              </a:rPr>
              <a:t>Why do I need to pay attention to this record?</a:t>
            </a:r>
          </a:p>
        </p:txBody>
      </p:sp>
      <p:sp>
        <p:nvSpPr>
          <p:cNvPr id="23" name="TextBox 22"/>
          <p:cNvSpPr txBox="1"/>
          <p:nvPr/>
        </p:nvSpPr>
        <p:spPr>
          <a:xfrm>
            <a:off x="1687115" y="5769114"/>
            <a:ext cx="2140330" cy="707886"/>
          </a:xfrm>
          <a:prstGeom prst="rect">
            <a:avLst/>
          </a:prstGeom>
          <a:noFill/>
        </p:spPr>
        <p:txBody>
          <a:bodyPr wrap="none" rtlCol="0">
            <a:spAutoFit/>
          </a:bodyPr>
          <a:lstStyle/>
          <a:p>
            <a:r>
              <a:rPr lang="en-US" sz="2000" b="1" dirty="0">
                <a:latin typeface="Times New Roman" pitchFamily="18" charset="0"/>
                <a:cs typeface="Times New Roman" pitchFamily="18" charset="0"/>
              </a:rPr>
              <a:t>What is the status</a:t>
            </a:r>
          </a:p>
          <a:p>
            <a:r>
              <a:rPr lang="en-US" sz="2000" b="1" dirty="0">
                <a:latin typeface="Times New Roman" pitchFamily="18" charset="0"/>
                <a:cs typeface="Times New Roman" pitchFamily="18" charset="0"/>
              </a:rPr>
              <a:t>of this record?</a:t>
            </a:r>
          </a:p>
        </p:txBody>
      </p:sp>
      <p:sp>
        <p:nvSpPr>
          <p:cNvPr id="24" name="TextBox 23"/>
          <p:cNvSpPr txBox="1"/>
          <p:nvPr/>
        </p:nvSpPr>
        <p:spPr>
          <a:xfrm>
            <a:off x="4419600" y="6066151"/>
            <a:ext cx="3757952" cy="400110"/>
          </a:xfrm>
          <a:prstGeom prst="rect">
            <a:avLst/>
          </a:prstGeom>
          <a:noFill/>
        </p:spPr>
        <p:txBody>
          <a:bodyPr wrap="none" rtlCol="0">
            <a:spAutoFit/>
          </a:bodyPr>
          <a:lstStyle/>
          <a:p>
            <a:r>
              <a:rPr lang="en-US" sz="2000" b="1" dirty="0">
                <a:latin typeface="Times New Roman" pitchFamily="18" charset="0"/>
                <a:cs typeface="Times New Roman" pitchFamily="18" charset="0"/>
              </a:rPr>
              <a:t>Primary or General Information</a:t>
            </a:r>
          </a:p>
        </p:txBody>
      </p:sp>
      <p:sp>
        <p:nvSpPr>
          <p:cNvPr id="27" name="TextBox 26"/>
          <p:cNvSpPr txBox="1"/>
          <p:nvPr/>
        </p:nvSpPr>
        <p:spPr>
          <a:xfrm>
            <a:off x="8763000" y="5715000"/>
            <a:ext cx="2009076" cy="707886"/>
          </a:xfrm>
          <a:prstGeom prst="rect">
            <a:avLst/>
          </a:prstGeom>
          <a:noFill/>
        </p:spPr>
        <p:txBody>
          <a:bodyPr wrap="none" rtlCol="0">
            <a:spAutoFit/>
          </a:bodyPr>
          <a:lstStyle/>
          <a:p>
            <a:r>
              <a:rPr lang="en-US" sz="2000" b="1" dirty="0">
                <a:latin typeface="Times New Roman" pitchFamily="18" charset="0"/>
                <a:cs typeface="Times New Roman" pitchFamily="18" charset="0"/>
              </a:rPr>
              <a:t>Is this record </a:t>
            </a:r>
          </a:p>
          <a:p>
            <a:r>
              <a:rPr lang="en-US" sz="2000" b="1" dirty="0">
                <a:latin typeface="Times New Roman" pitchFamily="18" charset="0"/>
                <a:cs typeface="Times New Roman" pitchFamily="18" charset="0"/>
              </a:rPr>
              <a:t>currently saved?</a:t>
            </a:r>
          </a:p>
        </p:txBody>
      </p:sp>
      <p:cxnSp>
        <p:nvCxnSpPr>
          <p:cNvPr id="33" name="Straight Arrow Connector 32"/>
          <p:cNvCxnSpPr/>
          <p:nvPr/>
        </p:nvCxnSpPr>
        <p:spPr>
          <a:xfrm flipH="1">
            <a:off x="2590801" y="1295400"/>
            <a:ext cx="457201"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1914879" y="969933"/>
            <a:ext cx="3200107" cy="400110"/>
          </a:xfrm>
          <a:prstGeom prst="rect">
            <a:avLst/>
          </a:prstGeom>
          <a:noFill/>
        </p:spPr>
        <p:txBody>
          <a:bodyPr wrap="none" rtlCol="0">
            <a:spAutoFit/>
          </a:bodyPr>
          <a:lstStyle/>
          <a:p>
            <a:r>
              <a:rPr lang="en-US" sz="2000" b="1" dirty="0">
                <a:latin typeface="Times New Roman" pitchFamily="18" charset="0"/>
                <a:cs typeface="Times New Roman" pitchFamily="18" charset="0"/>
              </a:rPr>
              <a:t>How to create new Record?</a:t>
            </a:r>
          </a:p>
        </p:txBody>
      </p:sp>
      <p:cxnSp>
        <p:nvCxnSpPr>
          <p:cNvPr id="31" name="Straight Arrow Connector 30"/>
          <p:cNvCxnSpPr/>
          <p:nvPr/>
        </p:nvCxnSpPr>
        <p:spPr>
          <a:xfrm flipH="1">
            <a:off x="6934200" y="1447800"/>
            <a:ext cx="1905000" cy="121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4113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200" y="1164272"/>
            <a:ext cx="6096000" cy="5909310"/>
          </a:xfrm>
          <a:prstGeom prst="rect">
            <a:avLst/>
          </a:prstGeom>
        </p:spPr>
        <p:txBody>
          <a:bodyPr>
            <a:spAutoFit/>
          </a:bodyPr>
          <a:lstStyle/>
          <a:p>
            <a:pPr marL="457200" indent="-457200">
              <a:lnSpc>
                <a:spcPct val="150000"/>
              </a:lnSpc>
              <a:buClr>
                <a:srgbClr val="00B050"/>
              </a:buClr>
              <a:buFont typeface="Wingdings" pitchFamily="2" charset="2"/>
              <a:buChar char="q"/>
            </a:pPr>
            <a:r>
              <a:rPr lang="en-US" dirty="0" smtClean="0">
                <a:latin typeface="Times New Roman" pitchFamily="18" charset="0"/>
                <a:cs typeface="Times New Roman" pitchFamily="18" charset="0"/>
              </a:rPr>
              <a:t>What's </a:t>
            </a:r>
            <a:r>
              <a:rPr lang="en-US" dirty="0">
                <a:latin typeface="Times New Roman" pitchFamily="18" charset="0"/>
                <a:cs typeface="Times New Roman" pitchFamily="18" charset="0"/>
              </a:rPr>
              <a:t>MS Dynamics CRM ?</a:t>
            </a:r>
          </a:p>
          <a:p>
            <a:pPr marL="457200" indent="-457200">
              <a:lnSpc>
                <a:spcPct val="150000"/>
              </a:lnSpc>
              <a:buClr>
                <a:srgbClr val="00B050"/>
              </a:buClr>
              <a:buFont typeface="Wingdings" pitchFamily="2" charset="2"/>
              <a:buChar char="q"/>
            </a:pPr>
            <a:r>
              <a:rPr lang="en-US" dirty="0">
                <a:latin typeface="Times New Roman" pitchFamily="18" charset="0"/>
                <a:cs typeface="Times New Roman" pitchFamily="18" charset="0"/>
              </a:rPr>
              <a:t>MS Dynamics CRM Versions </a:t>
            </a:r>
          </a:p>
          <a:p>
            <a:pPr marL="457200" indent="-457200">
              <a:lnSpc>
                <a:spcPct val="150000"/>
              </a:lnSpc>
              <a:buClr>
                <a:srgbClr val="00B050"/>
              </a:buClr>
              <a:buFont typeface="Wingdings" pitchFamily="2" charset="2"/>
              <a:buChar char="q"/>
            </a:pPr>
            <a:r>
              <a:rPr lang="en-US" dirty="0">
                <a:latin typeface="Times New Roman" pitchFamily="18" charset="0"/>
                <a:cs typeface="Times New Roman" pitchFamily="18" charset="0"/>
              </a:rPr>
              <a:t>CRM Products ,Market Positions </a:t>
            </a:r>
          </a:p>
          <a:p>
            <a:pPr marL="457200" indent="-457200">
              <a:lnSpc>
                <a:spcPct val="150000"/>
              </a:lnSpc>
              <a:buClr>
                <a:srgbClr val="00B050"/>
              </a:buClr>
              <a:buFont typeface="Wingdings" pitchFamily="2" charset="2"/>
              <a:buChar char="q"/>
            </a:pPr>
            <a:r>
              <a:rPr lang="en-US" dirty="0">
                <a:latin typeface="Times New Roman" pitchFamily="18" charset="0"/>
                <a:cs typeface="Times New Roman" pitchFamily="18" charset="0"/>
              </a:rPr>
              <a:t>MS Dynamics CRM’s Modules</a:t>
            </a:r>
          </a:p>
          <a:p>
            <a:pPr marL="457200" indent="-457200">
              <a:lnSpc>
                <a:spcPct val="150000"/>
              </a:lnSpc>
              <a:buClr>
                <a:srgbClr val="00B050"/>
              </a:buClr>
              <a:buFont typeface="Wingdings" pitchFamily="2" charset="2"/>
              <a:buChar char="q"/>
            </a:pPr>
            <a:r>
              <a:rPr lang="en-US" dirty="0">
                <a:latin typeface="Times New Roman" pitchFamily="18" charset="0"/>
                <a:cs typeface="Times New Roman" pitchFamily="18" charset="0"/>
              </a:rPr>
              <a:t>MS Dynamics CRM’s Trail Version Modules</a:t>
            </a:r>
          </a:p>
          <a:p>
            <a:pPr marL="457200" indent="-457200">
              <a:lnSpc>
                <a:spcPct val="150000"/>
              </a:lnSpc>
              <a:buClr>
                <a:srgbClr val="00B050"/>
              </a:buClr>
              <a:buFont typeface="Wingdings" pitchFamily="2" charset="2"/>
              <a:buChar char="q"/>
            </a:pPr>
            <a:r>
              <a:rPr lang="en-US" dirty="0">
                <a:latin typeface="Times New Roman" pitchFamily="18" charset="0"/>
                <a:cs typeface="Times New Roman" pitchFamily="18" charset="0"/>
              </a:rPr>
              <a:t>MS Dynamics CRM’s Entities</a:t>
            </a:r>
          </a:p>
          <a:p>
            <a:pPr marL="457200" indent="-457200">
              <a:lnSpc>
                <a:spcPct val="150000"/>
              </a:lnSpc>
              <a:buClr>
                <a:srgbClr val="00B050"/>
              </a:buClr>
              <a:buFont typeface="Wingdings" pitchFamily="2" charset="2"/>
              <a:buChar char="q"/>
            </a:pPr>
            <a:r>
              <a:rPr lang="en-US" dirty="0">
                <a:latin typeface="Times New Roman" pitchFamily="18" charset="0"/>
                <a:cs typeface="Times New Roman" pitchFamily="18" charset="0"/>
              </a:rPr>
              <a:t>MS Dynamics Sales Process </a:t>
            </a:r>
          </a:p>
          <a:p>
            <a:pPr marL="457200" indent="-457200">
              <a:lnSpc>
                <a:spcPct val="150000"/>
              </a:lnSpc>
              <a:buClr>
                <a:srgbClr val="00B050"/>
              </a:buClr>
              <a:buFont typeface="Wingdings" pitchFamily="2" charset="2"/>
              <a:buChar char="q"/>
            </a:pPr>
            <a:r>
              <a:rPr lang="en-US" dirty="0">
                <a:latin typeface="Times New Roman" pitchFamily="18" charset="0"/>
                <a:cs typeface="Times New Roman" pitchFamily="18" charset="0"/>
              </a:rPr>
              <a:t>MS Dynamics </a:t>
            </a:r>
            <a:r>
              <a:rPr lang="en-US" dirty="0" smtClean="0">
                <a:latin typeface="Times New Roman" pitchFamily="18" charset="0"/>
                <a:cs typeface="Times New Roman" pitchFamily="18" charset="0"/>
              </a:rPr>
              <a:t>View</a:t>
            </a:r>
          </a:p>
          <a:p>
            <a:pPr marL="457200" indent="-457200">
              <a:lnSpc>
                <a:spcPct val="150000"/>
              </a:lnSpc>
              <a:buClr>
                <a:srgbClr val="00B050"/>
              </a:buClr>
              <a:buFont typeface="Wingdings" pitchFamily="2" charset="2"/>
              <a:buChar char="q"/>
            </a:pPr>
            <a:r>
              <a:rPr lang="en-US" dirty="0">
                <a:latin typeface="Times New Roman" pitchFamily="18" charset="0"/>
                <a:cs typeface="Times New Roman" pitchFamily="18" charset="0"/>
              </a:rPr>
              <a:t>Steps to Open </a:t>
            </a:r>
            <a:r>
              <a:rPr lang="en-US" dirty="0" smtClean="0">
                <a:latin typeface="Times New Roman" pitchFamily="18" charset="0"/>
                <a:cs typeface="Times New Roman" pitchFamily="18" charset="0"/>
              </a:rPr>
              <a:t>Account/Customer </a:t>
            </a:r>
            <a:r>
              <a:rPr lang="en-US" dirty="0">
                <a:latin typeface="Times New Roman" pitchFamily="18" charset="0"/>
                <a:cs typeface="Times New Roman" pitchFamily="18" charset="0"/>
              </a:rPr>
              <a:t>record</a:t>
            </a:r>
          </a:p>
          <a:p>
            <a:pPr marL="457200" indent="-457200">
              <a:lnSpc>
                <a:spcPct val="150000"/>
              </a:lnSpc>
              <a:buClr>
                <a:srgbClr val="00B050"/>
              </a:buClr>
              <a:buFont typeface="Wingdings" pitchFamily="2" charset="2"/>
              <a:buChar char="q"/>
            </a:pPr>
            <a:r>
              <a:rPr lang="en-US" dirty="0">
                <a:latin typeface="Times New Roman" pitchFamily="18" charset="0"/>
                <a:cs typeface="Times New Roman" pitchFamily="18" charset="0"/>
              </a:rPr>
              <a:t>Steps to Open Case record</a:t>
            </a:r>
          </a:p>
          <a:p>
            <a:pPr marL="457200" indent="-457200">
              <a:lnSpc>
                <a:spcPct val="150000"/>
              </a:lnSpc>
              <a:buClr>
                <a:srgbClr val="00B050"/>
              </a:buClr>
              <a:buFont typeface="Wingdings" pitchFamily="2" charset="2"/>
              <a:buChar char="q"/>
            </a:pPr>
            <a:r>
              <a:rPr lang="en-US" dirty="0" smtClean="0">
                <a:latin typeface="Times New Roman" pitchFamily="18" charset="0"/>
                <a:cs typeface="Times New Roman" pitchFamily="18" charset="0"/>
              </a:rPr>
              <a:t>MS </a:t>
            </a:r>
            <a:r>
              <a:rPr lang="en-US" dirty="0">
                <a:latin typeface="Times New Roman" pitchFamily="18" charset="0"/>
                <a:cs typeface="Times New Roman" pitchFamily="18" charset="0"/>
              </a:rPr>
              <a:t>Dynamics - Reference Architecture</a:t>
            </a:r>
          </a:p>
          <a:p>
            <a:pPr marL="457200" indent="-457200">
              <a:lnSpc>
                <a:spcPct val="150000"/>
              </a:lnSpc>
              <a:buClr>
                <a:srgbClr val="00B050"/>
              </a:buClr>
              <a:buFont typeface="Wingdings" pitchFamily="2" charset="2"/>
              <a:buChar char="q"/>
            </a:pPr>
            <a:r>
              <a:rPr lang="en-US" dirty="0">
                <a:latin typeface="Times New Roman" pitchFamily="18" charset="0"/>
                <a:cs typeface="Times New Roman" pitchFamily="18" charset="0"/>
              </a:rPr>
              <a:t>Benefits of MS Dynamics CRM</a:t>
            </a:r>
          </a:p>
          <a:p>
            <a:pPr marL="457200" indent="-457200">
              <a:lnSpc>
                <a:spcPct val="150000"/>
              </a:lnSpc>
              <a:buClr>
                <a:srgbClr val="00B050"/>
              </a:buClr>
              <a:buFont typeface="Wingdings" pitchFamily="2" charset="2"/>
              <a:buChar char="q"/>
            </a:pPr>
            <a:r>
              <a:rPr lang="en-US" dirty="0" smtClean="0">
                <a:latin typeface="Times New Roman" pitchFamily="18" charset="0"/>
                <a:cs typeface="Times New Roman" pitchFamily="18" charset="0"/>
              </a:rPr>
              <a:t>Additional </a:t>
            </a:r>
            <a:r>
              <a:rPr lang="en-US" dirty="0">
                <a:latin typeface="Times New Roman" pitchFamily="18" charset="0"/>
                <a:cs typeface="Times New Roman" pitchFamily="18" charset="0"/>
              </a:rPr>
              <a:t>Documents and Links for Reference </a:t>
            </a:r>
          </a:p>
          <a:p>
            <a:pPr marL="457200" indent="-457200">
              <a:lnSpc>
                <a:spcPct val="150000"/>
              </a:lnSpc>
              <a:buClr>
                <a:srgbClr val="B42359"/>
              </a:buClr>
              <a:buBlip>
                <a:blip r:embed="rId2"/>
              </a:buBlip>
            </a:pPr>
            <a:endParaRPr lang="en-US" dirty="0">
              <a:latin typeface="Times New Roman" pitchFamily="18" charset="0"/>
              <a:cs typeface="Times New Roman" pitchFamily="18" charset="0"/>
            </a:endParaRPr>
          </a:p>
        </p:txBody>
      </p:sp>
      <p:sp>
        <p:nvSpPr>
          <p:cNvPr id="4" name="Rectangle 3"/>
          <p:cNvSpPr/>
          <p:nvPr/>
        </p:nvSpPr>
        <p:spPr>
          <a:xfrm>
            <a:off x="1087973" y="482084"/>
            <a:ext cx="4550827" cy="646331"/>
          </a:xfrm>
          <a:prstGeom prst="rect">
            <a:avLst/>
          </a:prstGeom>
        </p:spPr>
        <p:txBody>
          <a:bodyPr wrap="square">
            <a:spAutoFit/>
          </a:bodyPr>
          <a:lstStyle/>
          <a:p>
            <a:pPr lvl="0" fontAlgn="base">
              <a:spcBef>
                <a:spcPct val="0"/>
              </a:spcBef>
              <a:spcAft>
                <a:spcPct val="0"/>
              </a:spcAft>
              <a:defRPr/>
            </a:pPr>
            <a:r>
              <a:rPr lang="en-US" sz="3600" kern="0" dirty="0">
                <a:latin typeface="Times New Roman" pitchFamily="18" charset="0"/>
                <a:cs typeface="Times New Roman" pitchFamily="18" charset="0"/>
              </a:rPr>
              <a:t>Contents</a:t>
            </a:r>
          </a:p>
        </p:txBody>
      </p:sp>
    </p:spTree>
    <p:extLst>
      <p:ext uri="{BB962C8B-B14F-4D97-AF65-F5344CB8AC3E}">
        <p14:creationId xmlns:p14="http://schemas.microsoft.com/office/powerpoint/2010/main" val="14049866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76201"/>
            <a:ext cx="8382000" cy="612775"/>
          </a:xfrm>
        </p:spPr>
        <p:txBody>
          <a:bodyPr>
            <a:normAutofit fontScale="90000"/>
          </a:bodyPr>
          <a:lstStyle/>
          <a:p>
            <a:r>
              <a:rPr lang="en-US" sz="4000" dirty="0">
                <a:latin typeface="Times New Roman" pitchFamily="18" charset="0"/>
                <a:cs typeface="Times New Roman" pitchFamily="18" charset="0"/>
              </a:rPr>
              <a:t>MS Dynamics - </a:t>
            </a:r>
            <a:r>
              <a:rPr lang="en-US" sz="4000" dirty="0" smtClean="0">
                <a:latin typeface="Times New Roman" pitchFamily="18" charset="0"/>
                <a:cs typeface="Times New Roman" pitchFamily="18" charset="0"/>
              </a:rPr>
              <a:t>Reference </a:t>
            </a:r>
            <a:r>
              <a:rPr lang="en-US" sz="4000" dirty="0">
                <a:latin typeface="Times New Roman" pitchFamily="18" charset="0"/>
                <a:cs typeface="Times New Roman" pitchFamily="18" charset="0"/>
              </a:rPr>
              <a:t>Architecture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236" y="662768"/>
            <a:ext cx="6871855" cy="6137541"/>
          </a:xfrm>
          <a:prstGeom prst="rect">
            <a:avLst/>
          </a:prstGeom>
        </p:spPr>
      </p:pic>
    </p:spTree>
    <p:extLst>
      <p:ext uri="{BB962C8B-B14F-4D97-AF65-F5344CB8AC3E}">
        <p14:creationId xmlns:p14="http://schemas.microsoft.com/office/powerpoint/2010/main" val="12753901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E3706D51-2927-4077-B1FF-CE21C3A62CBA}" type="slidenum">
              <a:rPr lang="en-US"/>
              <a:pPr/>
              <a:t>21</a:t>
            </a:fld>
            <a:endParaRPr lang="en-US" dirty="0"/>
          </a:p>
        </p:txBody>
      </p:sp>
      <p:sp>
        <p:nvSpPr>
          <p:cNvPr id="131075" name="Rectangle 3"/>
          <p:cNvSpPr>
            <a:spLocks noGrp="1" noChangeArrowheads="1"/>
          </p:cNvSpPr>
          <p:nvPr>
            <p:ph type="title"/>
          </p:nvPr>
        </p:nvSpPr>
        <p:spPr>
          <a:xfrm>
            <a:off x="1981200" y="76201"/>
            <a:ext cx="8382000" cy="612775"/>
          </a:xfrm>
        </p:spPr>
        <p:txBody>
          <a:bodyPr>
            <a:normAutofit fontScale="90000"/>
          </a:bodyPr>
          <a:lstStyle/>
          <a:p>
            <a:pPr marL="457200" indent="-457200"/>
            <a:r>
              <a:rPr lang="en-US" sz="4000" dirty="0">
                <a:latin typeface="Times New Roman" pitchFamily="18" charset="0"/>
                <a:cs typeface="Times New Roman" pitchFamily="18" charset="0"/>
              </a:rPr>
              <a:t>Benefits of MS Dynamics CRM</a:t>
            </a:r>
          </a:p>
        </p:txBody>
      </p:sp>
      <p:sp>
        <p:nvSpPr>
          <p:cNvPr id="5" name="TextBox 4"/>
          <p:cNvSpPr txBox="1"/>
          <p:nvPr/>
        </p:nvSpPr>
        <p:spPr>
          <a:xfrm>
            <a:off x="1752600" y="762000"/>
            <a:ext cx="8991600" cy="5940088"/>
          </a:xfrm>
          <a:prstGeom prst="rect">
            <a:avLst/>
          </a:prstGeom>
          <a:noFill/>
        </p:spPr>
        <p:txBody>
          <a:bodyPr wrap="square" rtlCol="0">
            <a:spAutoFit/>
          </a:bodyPr>
          <a:lstStyle/>
          <a:p>
            <a:pPr>
              <a:buClr>
                <a:schemeClr val="accent2"/>
              </a:buClr>
              <a:buFont typeface="Wingdings" pitchFamily="2" charset="2"/>
              <a:buChar char="§"/>
            </a:pPr>
            <a:r>
              <a:rPr lang="en-US" sz="2000" dirty="0">
                <a:latin typeface="Times New Roman" pitchFamily="18" charset="0"/>
                <a:cs typeface="Times New Roman" pitchFamily="18" charset="0"/>
              </a:rPr>
              <a:t> Microsoft Dynamics CRM integrates with the Microsoft technology stack assets, such as Microsoft SharePoint for collaboration and content management, Microsoft Lync for presence and IM, Microsoft Visual Studio for extended customization and Microsoft Outlook for</a:t>
            </a:r>
          </a:p>
          <a:p>
            <a:pPr>
              <a:buClr>
                <a:schemeClr val="accent2"/>
              </a:buClr>
            </a:pPr>
            <a:r>
              <a:rPr lang="en-US" sz="2000" dirty="0">
                <a:latin typeface="Times New Roman" pitchFamily="18" charset="0"/>
                <a:cs typeface="Times New Roman" pitchFamily="18" charset="0"/>
              </a:rPr>
              <a:t>   New process UI significantly improves the user experience.</a:t>
            </a:r>
          </a:p>
          <a:p>
            <a:pPr>
              <a:buClr>
                <a:schemeClr val="accent2"/>
              </a:buClr>
            </a:pPr>
            <a:r>
              <a:rPr lang="en-US" sz="2000" dirty="0">
                <a:latin typeface="Times New Roman" pitchFamily="18" charset="0"/>
                <a:cs typeface="Times New Roman" pitchFamily="18" charset="0"/>
              </a:rPr>
              <a:t>   Interoperability is available between Microsoft Dynamics on-premises and SaaS versions.</a:t>
            </a:r>
          </a:p>
          <a:p>
            <a:pPr>
              <a:buClr>
                <a:schemeClr val="accent2"/>
              </a:buClr>
              <a:buFont typeface="Wingdings" pitchFamily="2" charset="2"/>
              <a:buChar char="§"/>
            </a:pPr>
            <a:r>
              <a:rPr lang="en-US" sz="2000" dirty="0">
                <a:latin typeface="Times New Roman" pitchFamily="18" charset="0"/>
                <a:cs typeface="Times New Roman" pitchFamily="18" charset="0"/>
              </a:rPr>
              <a:t> Streamline sales cycles. </a:t>
            </a:r>
          </a:p>
          <a:p>
            <a:pPr marL="512763">
              <a:buClr>
                <a:schemeClr val="accent2"/>
              </a:buClr>
            </a:pPr>
            <a:r>
              <a:rPr lang="en-US" sz="2000" dirty="0">
                <a:latin typeface="Times New Roman" pitchFamily="18" charset="0"/>
                <a:cs typeface="Times New Roman" pitchFamily="18" charset="0"/>
              </a:rPr>
              <a:t>Increases the selling time and Automate sales Process by Integrating with various departments. </a:t>
            </a:r>
          </a:p>
          <a:p>
            <a:pPr>
              <a:buClr>
                <a:schemeClr val="accent2"/>
              </a:buClr>
              <a:buFont typeface="Wingdings" pitchFamily="2" charset="2"/>
              <a:buChar char="§"/>
            </a:pPr>
            <a:r>
              <a:rPr lang="en-US" sz="2000" dirty="0">
                <a:latin typeface="Times New Roman" pitchFamily="18" charset="0"/>
                <a:cs typeface="Times New Roman" pitchFamily="18" charset="0"/>
              </a:rPr>
              <a:t> Drive much higher close/ won rates. </a:t>
            </a:r>
          </a:p>
          <a:p>
            <a:pPr marL="512763">
              <a:buClr>
                <a:schemeClr val="accent2"/>
              </a:buClr>
            </a:pPr>
            <a:r>
              <a:rPr lang="en-US" sz="2000" dirty="0">
                <a:latin typeface="Times New Roman" pitchFamily="18" charset="0"/>
                <a:cs typeface="Times New Roman" pitchFamily="18" charset="0"/>
              </a:rPr>
              <a:t>For Example: Giving appropriate products and solutions to customer from Catalogue . Solutions from technical architect where ever required .  Alerts and Control at sales stages  etc.</a:t>
            </a:r>
          </a:p>
          <a:p>
            <a:pPr>
              <a:buClr>
                <a:schemeClr val="accent2"/>
              </a:buClr>
              <a:buFont typeface="Wingdings" pitchFamily="2" charset="2"/>
              <a:buChar char="§"/>
            </a:pPr>
            <a:r>
              <a:rPr lang="en-US" sz="2000" dirty="0">
                <a:latin typeface="Times New Roman" pitchFamily="18" charset="0"/>
                <a:cs typeface="Times New Roman" pitchFamily="18" charset="0"/>
              </a:rPr>
              <a:t> Improve customer service.</a:t>
            </a:r>
          </a:p>
          <a:p>
            <a:pPr>
              <a:buClr>
                <a:schemeClr val="accent2"/>
              </a:buClr>
            </a:pPr>
            <a:r>
              <a:rPr lang="en-US" sz="2000" dirty="0">
                <a:latin typeface="Times New Roman" pitchFamily="18" charset="0"/>
                <a:cs typeface="Times New Roman" pitchFamily="18" charset="0"/>
              </a:rPr>
              <a:t>         For Ex :Managing Activity of customer , Duplicate follow up can  be avoided .</a:t>
            </a:r>
          </a:p>
          <a:p>
            <a:pPr>
              <a:buClr>
                <a:schemeClr val="accent2"/>
              </a:buClr>
              <a:buFont typeface="Wingdings" pitchFamily="2" charset="2"/>
              <a:buChar char="§"/>
            </a:pPr>
            <a:r>
              <a:rPr lang="en-US" sz="2000" dirty="0">
                <a:latin typeface="Times New Roman" pitchFamily="18" charset="0"/>
                <a:cs typeface="Times New Roman" pitchFamily="18" charset="0"/>
              </a:rPr>
              <a:t> Maintains Competitor details</a:t>
            </a:r>
          </a:p>
          <a:p>
            <a:pPr>
              <a:buClr>
                <a:schemeClr val="accent2"/>
              </a:buClr>
              <a:buFont typeface="Wingdings" pitchFamily="2" charset="2"/>
              <a:buChar char="§"/>
            </a:pPr>
            <a:r>
              <a:rPr lang="en-US" sz="2000" dirty="0">
                <a:latin typeface="Times New Roman" pitchFamily="18" charset="0"/>
                <a:cs typeface="Times New Roman" pitchFamily="18" charset="0"/>
              </a:rPr>
              <a:t> Forecasting</a:t>
            </a:r>
          </a:p>
          <a:p>
            <a:pPr>
              <a:buClr>
                <a:schemeClr val="accent2"/>
              </a:buClr>
              <a:buFont typeface="Wingdings" pitchFamily="2" charset="2"/>
              <a:buChar char="§"/>
            </a:pPr>
            <a:r>
              <a:rPr lang="en-US" sz="2000" dirty="0">
                <a:latin typeface="Times New Roman" pitchFamily="18" charset="0"/>
                <a:cs typeface="Times New Roman" pitchFamily="18" charset="0"/>
              </a:rPr>
              <a:t> Up selling and cross selling</a:t>
            </a:r>
            <a:endParaRPr lang="en-US" sz="2000" dirty="0"/>
          </a:p>
        </p:txBody>
      </p:sp>
    </p:spTree>
    <p:extLst>
      <p:ext uri="{BB962C8B-B14F-4D97-AF65-F5344CB8AC3E}">
        <p14:creationId xmlns:p14="http://schemas.microsoft.com/office/powerpoint/2010/main" val="7346476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E3706D51-2927-4077-B1FF-CE21C3A62CBA}" type="slidenum">
              <a:rPr lang="en-US"/>
              <a:pPr/>
              <a:t>22</a:t>
            </a:fld>
            <a:endParaRPr lang="en-US" dirty="0"/>
          </a:p>
        </p:txBody>
      </p:sp>
      <p:sp>
        <p:nvSpPr>
          <p:cNvPr id="131075" name="Rectangle 3"/>
          <p:cNvSpPr>
            <a:spLocks noGrp="1" noChangeArrowheads="1"/>
          </p:cNvSpPr>
          <p:nvPr>
            <p:ph type="title"/>
          </p:nvPr>
        </p:nvSpPr>
        <p:spPr>
          <a:xfrm>
            <a:off x="1981200" y="76201"/>
            <a:ext cx="8382000" cy="612775"/>
          </a:xfrm>
        </p:spPr>
        <p:txBody>
          <a:bodyPr/>
          <a:lstStyle/>
          <a:p>
            <a:pPr marL="457200" indent="-457200"/>
            <a:r>
              <a:rPr lang="en-US" sz="3300" dirty="0">
                <a:latin typeface="Times New Roman" pitchFamily="18" charset="0"/>
                <a:cs typeface="Times New Roman" pitchFamily="18" charset="0"/>
              </a:rPr>
              <a:t>Additional Documents and Links for Reference </a:t>
            </a:r>
          </a:p>
        </p:txBody>
      </p:sp>
      <p:sp>
        <p:nvSpPr>
          <p:cNvPr id="6" name="TextBox 5"/>
          <p:cNvSpPr txBox="1"/>
          <p:nvPr/>
        </p:nvSpPr>
        <p:spPr>
          <a:xfrm>
            <a:off x="1752600" y="1371600"/>
            <a:ext cx="8839200" cy="4708981"/>
          </a:xfrm>
          <a:prstGeom prst="rect">
            <a:avLst/>
          </a:prstGeom>
          <a:noFill/>
        </p:spPr>
        <p:txBody>
          <a:bodyPr wrap="square" rtlCol="0">
            <a:spAutoFit/>
          </a:bodyPr>
          <a:lstStyle/>
          <a:p>
            <a:pPr marL="342900" indent="-342900">
              <a:buClr>
                <a:schemeClr val="accent2"/>
              </a:buClr>
              <a:buFont typeface="Wingdings" pitchFamily="2" charset="2"/>
              <a:buChar char="§"/>
            </a:pPr>
            <a:r>
              <a:rPr lang="en-US" sz="2000" dirty="0">
                <a:latin typeface="Times New Roman" pitchFamily="18" charset="0"/>
                <a:cs typeface="Times New Roman" pitchFamily="18" charset="0"/>
              </a:rPr>
              <a:t>MS Dynamics CRM user Guide document</a:t>
            </a:r>
            <a:r>
              <a:rPr lang="en-US" sz="2000" dirty="0" smtClean="0">
                <a:latin typeface="Times New Roman" pitchFamily="18" charset="0"/>
                <a:cs typeface="Times New Roman" pitchFamily="18" charset="0"/>
              </a:rPr>
              <a:t>.</a:t>
            </a:r>
          </a:p>
          <a:p>
            <a:pPr marL="342900" indent="-342900">
              <a:buClr>
                <a:schemeClr val="accent2"/>
              </a:buClr>
              <a:buFont typeface="Wingdings" pitchFamily="2" charset="2"/>
              <a:buChar char="§"/>
            </a:pPr>
            <a:endParaRPr lang="en-US" sz="2000" dirty="0">
              <a:latin typeface="Times New Roman" pitchFamily="18" charset="0"/>
              <a:cs typeface="Times New Roman" pitchFamily="18" charset="0"/>
            </a:endParaRPr>
          </a:p>
          <a:p>
            <a:pPr marL="342900" indent="-342900">
              <a:buClr>
                <a:schemeClr val="accent2"/>
              </a:buClr>
              <a:buFont typeface="Wingdings" pitchFamily="2" charset="2"/>
              <a:buChar char="§"/>
            </a:pPr>
            <a:endParaRPr lang="en-US" sz="2000" dirty="0" smtClean="0">
              <a:latin typeface="Times New Roman" pitchFamily="18" charset="0"/>
              <a:cs typeface="Times New Roman" pitchFamily="18" charset="0"/>
            </a:endParaRPr>
          </a:p>
          <a:p>
            <a:pPr marL="342900" indent="-342900">
              <a:buClr>
                <a:schemeClr val="accent2"/>
              </a:buClr>
              <a:buFont typeface="Wingdings" pitchFamily="2" charset="2"/>
              <a:buChar char="§"/>
            </a:pPr>
            <a:endParaRPr lang="en-US" sz="2000" dirty="0">
              <a:latin typeface="Times New Roman" pitchFamily="18" charset="0"/>
              <a:cs typeface="Times New Roman" pitchFamily="18" charset="0"/>
            </a:endParaRPr>
          </a:p>
          <a:p>
            <a:pPr marL="342900" indent="-342900">
              <a:buClr>
                <a:schemeClr val="accent2"/>
              </a:buClr>
              <a:buFont typeface="Wingdings" pitchFamily="2" charset="2"/>
              <a:buChar char="§"/>
            </a:pPr>
            <a:r>
              <a:rPr lang="en-US" sz="2000" dirty="0">
                <a:latin typeface="Times New Roman" pitchFamily="18" charset="0"/>
                <a:cs typeface="Times New Roman" pitchFamily="18" charset="0"/>
              </a:rPr>
              <a:t>MS Dynamics CRM </a:t>
            </a:r>
            <a:r>
              <a:rPr lang="en-US" sz="2000" dirty="0" smtClean="0">
                <a:latin typeface="Times New Roman" pitchFamily="18" charset="0"/>
                <a:cs typeface="Times New Roman" pitchFamily="18" charset="0"/>
              </a:rPr>
              <a:t>Trail Instance Link.</a:t>
            </a:r>
          </a:p>
          <a:p>
            <a:pPr marL="342900" indent="-342900">
              <a:buClr>
                <a:schemeClr val="accent2"/>
              </a:buClr>
              <a:buFont typeface="Wingdings" pitchFamily="2" charset="2"/>
              <a:buChar char="§"/>
            </a:pPr>
            <a:endParaRPr lang="en-US" sz="2000" dirty="0">
              <a:latin typeface="Times New Roman" pitchFamily="18" charset="0"/>
              <a:cs typeface="Times New Roman" pitchFamily="18" charset="0"/>
            </a:endParaRPr>
          </a:p>
          <a:p>
            <a:pPr marL="342900" indent="-342900">
              <a:buClr>
                <a:schemeClr val="accent2"/>
              </a:buClr>
              <a:buFont typeface="Wingdings" pitchFamily="2" charset="2"/>
              <a:buChar char="§"/>
            </a:pPr>
            <a:endParaRPr lang="en-US" sz="2000" dirty="0" smtClean="0">
              <a:latin typeface="Times New Roman" pitchFamily="18" charset="0"/>
              <a:cs typeface="Times New Roman" pitchFamily="18" charset="0"/>
            </a:endParaRPr>
          </a:p>
          <a:p>
            <a:pPr>
              <a:buClr>
                <a:schemeClr val="accent2"/>
              </a:buClr>
            </a:pPr>
            <a:r>
              <a:rPr lang="en-US" sz="2000" dirty="0">
                <a:latin typeface="Times New Roman" pitchFamily="18" charset="0"/>
                <a:cs typeface="Times New Roman" pitchFamily="18" charset="0"/>
              </a:rPr>
              <a:t>	</a:t>
            </a:r>
            <a:r>
              <a:rPr lang="en-US" sz="2000" dirty="0">
                <a:latin typeface="Times New Roman" pitchFamily="18" charset="0"/>
                <a:cs typeface="Times New Roman" pitchFamily="18" charset="0"/>
                <a:hlinkClick r:id="rId4"/>
              </a:rPr>
              <a:t>https://</a:t>
            </a:r>
            <a:r>
              <a:rPr lang="en-US" sz="2000" dirty="0" smtClean="0">
                <a:latin typeface="Times New Roman" pitchFamily="18" charset="0"/>
                <a:cs typeface="Times New Roman" pitchFamily="18" charset="0"/>
                <a:hlinkClick r:id="rId4"/>
              </a:rPr>
              <a:t>trials.dynamics.com</a:t>
            </a:r>
            <a:endParaRPr lang="en-US" sz="2000" dirty="0" smtClean="0">
              <a:latin typeface="Times New Roman" pitchFamily="18" charset="0"/>
              <a:cs typeface="Times New Roman" pitchFamily="18" charset="0"/>
            </a:endParaRPr>
          </a:p>
          <a:p>
            <a:pPr>
              <a:buClr>
                <a:schemeClr val="accent2"/>
              </a:buClr>
            </a:pPr>
            <a:endParaRPr lang="en-US" sz="2000" dirty="0">
              <a:latin typeface="Times New Roman" pitchFamily="18" charset="0"/>
              <a:cs typeface="Times New Roman" pitchFamily="18" charset="0"/>
            </a:endParaRPr>
          </a:p>
          <a:p>
            <a:pPr>
              <a:buClr>
                <a:schemeClr val="accent2"/>
              </a:buClr>
              <a:buFont typeface="Wingdings" pitchFamily="2" charset="2"/>
              <a:buChar char="§"/>
            </a:pPr>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marL="342900" indent="-342900">
              <a:buAutoNum type="romanLcPeriod"/>
            </a:pPr>
            <a:endParaRPr lang="en-US" sz="2000" dirty="0">
              <a:latin typeface="Times New Roman" pitchFamily="18" charset="0"/>
              <a:cs typeface="Times New Roman" pitchFamily="18" charset="0"/>
            </a:endParaRPr>
          </a:p>
        </p:txBody>
      </p:sp>
      <p:graphicFrame>
        <p:nvGraphicFramePr>
          <p:cNvPr id="7" name="Object 6"/>
          <p:cNvGraphicFramePr>
            <a:graphicFrameLocks noChangeAspect="1"/>
          </p:cNvGraphicFramePr>
          <p:nvPr>
            <p:extLst/>
          </p:nvPr>
        </p:nvGraphicFramePr>
        <p:xfrm>
          <a:off x="7086600" y="1447801"/>
          <a:ext cx="914400" cy="771525"/>
        </p:xfrm>
        <a:graphic>
          <a:graphicData uri="http://schemas.openxmlformats.org/presentationml/2006/ole">
            <mc:AlternateContent xmlns:mc="http://schemas.openxmlformats.org/markup-compatibility/2006">
              <mc:Choice xmlns:v="urn:schemas-microsoft-com:vml" Requires="v">
                <p:oleObj spid="_x0000_s1048" name="Acrobat Document" showAsIcon="1" r:id="rId5" imgW="914400" imgH="771480" progId="AcroExch.Document.DC">
                  <p:embed/>
                </p:oleObj>
              </mc:Choice>
              <mc:Fallback>
                <p:oleObj name="Acrobat Document" showAsIcon="1" r:id="rId5" imgW="914400" imgH="771480" progId="AcroExch.Document.DC">
                  <p:embed/>
                  <p:pic>
                    <p:nvPicPr>
                      <p:cNvPr id="7" name="Object 6"/>
                      <p:cNvPicPr>
                        <a:picLocks noChangeAspect="1" noChangeArrowheads="1"/>
                      </p:cNvPicPr>
                      <p:nvPr/>
                    </p:nvPicPr>
                    <p:blipFill>
                      <a:blip r:embed="rId6"/>
                      <a:srcRect/>
                      <a:stretch>
                        <a:fillRect/>
                      </a:stretch>
                    </p:blipFill>
                    <p:spPr bwMode="auto">
                      <a:xfrm>
                        <a:off x="7086600" y="1447801"/>
                        <a:ext cx="914400"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536912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0" y="67706"/>
            <a:ext cx="2286000" cy="2846580"/>
          </a:xfrm>
          <a:prstGeom prst="rect">
            <a:avLst/>
          </a:prstGeom>
        </p:spPr>
      </p:pic>
      <p:sp>
        <p:nvSpPr>
          <p:cNvPr id="129028" name="Rectangle 4"/>
          <p:cNvSpPr>
            <a:spLocks noGrp="1" noChangeArrowheads="1"/>
          </p:cNvSpPr>
          <p:nvPr>
            <p:ph type="ctrTitle"/>
          </p:nvPr>
        </p:nvSpPr>
        <p:spPr>
          <a:xfrm>
            <a:off x="1809750" y="2362200"/>
            <a:ext cx="8172450" cy="1143000"/>
          </a:xfrm>
          <a:noFill/>
        </p:spPr>
        <p:txBody>
          <a:bodyPr/>
          <a:lstStyle/>
          <a:p>
            <a:r>
              <a:rPr lang="en-US" sz="4800" b="1" dirty="0">
                <a:latin typeface="Times New Roman" pitchFamily="18" charset="0"/>
                <a:cs typeface="Times New Roman" pitchFamily="18" charset="0"/>
              </a:rPr>
              <a:t>Queries?</a:t>
            </a:r>
            <a:endParaRPr lang="en-US" sz="4800" b="1" dirty="0">
              <a:solidFill>
                <a:schemeClr val="tx2"/>
              </a:solidFill>
              <a:latin typeface="Times New Roman" pitchFamily="18" charset="0"/>
              <a:cs typeface="Times New Roman" pitchFamily="18" charset="0"/>
            </a:endParaRPr>
          </a:p>
        </p:txBody>
      </p:sp>
      <p:sp>
        <p:nvSpPr>
          <p:cNvPr id="4" name="TextBox 3"/>
          <p:cNvSpPr txBox="1"/>
          <p:nvPr/>
        </p:nvSpPr>
        <p:spPr>
          <a:xfrm>
            <a:off x="5084420" y="6239471"/>
            <a:ext cx="5583580" cy="646331"/>
          </a:xfrm>
          <a:prstGeom prst="rect">
            <a:avLst/>
          </a:prstGeom>
          <a:noFill/>
        </p:spPr>
        <p:txBody>
          <a:bodyPr wrap="square" rtlCol="0">
            <a:spAutoFit/>
          </a:bodyPr>
          <a:lstStyle/>
          <a:p>
            <a:r>
              <a:rPr lang="en-US" dirty="0"/>
              <a:t>Please email me for any Questions / Information. </a:t>
            </a:r>
          </a:p>
          <a:p>
            <a:r>
              <a:rPr lang="en-US" dirty="0" smtClean="0"/>
              <a:t>Shaikfyjullah.ahmed@cognizant.com</a:t>
            </a:r>
            <a:endParaRPr lang="en-US" dirty="0"/>
          </a:p>
        </p:txBody>
      </p:sp>
    </p:spTree>
    <p:extLst>
      <p:ext uri="{BB962C8B-B14F-4D97-AF65-F5344CB8AC3E}">
        <p14:creationId xmlns:p14="http://schemas.microsoft.com/office/powerpoint/2010/main" val="20044475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Rectangle 4"/>
          <p:cNvSpPr>
            <a:spLocks noGrp="1" noChangeArrowheads="1"/>
          </p:cNvSpPr>
          <p:nvPr>
            <p:ph type="ctrTitle"/>
          </p:nvPr>
        </p:nvSpPr>
        <p:spPr>
          <a:xfrm>
            <a:off x="0" y="1392382"/>
            <a:ext cx="8172450" cy="1143000"/>
          </a:xfrm>
          <a:noFill/>
        </p:spPr>
        <p:txBody>
          <a:bodyPr/>
          <a:lstStyle/>
          <a:p>
            <a:r>
              <a:rPr lang="en-US" sz="4800" b="1" dirty="0">
                <a:solidFill>
                  <a:schemeClr val="tx2"/>
                </a:solidFill>
                <a:latin typeface="Times New Roman" pitchFamily="18" charset="0"/>
                <a:cs typeface="Times New Roman" pitchFamily="18" charset="0"/>
              </a:rPr>
              <a:t>Thank You. </a:t>
            </a:r>
          </a:p>
        </p:txBody>
      </p:sp>
      <p:pic>
        <p:nvPicPr>
          <p:cNvPr id="5" name="Picture 4"/>
          <p:cNvPicPr/>
          <p:nvPr/>
        </p:nvPicPr>
        <p:blipFill>
          <a:blip r:embed="rId3" cstate="print"/>
          <a:stretch>
            <a:fillRect/>
          </a:stretch>
        </p:blipFill>
        <p:spPr>
          <a:xfrm>
            <a:off x="6420884" y="358255"/>
            <a:ext cx="5895807" cy="5571490"/>
          </a:xfrm>
          <a:prstGeom prst="rect">
            <a:avLst/>
          </a:prstGeom>
        </p:spPr>
      </p:pic>
    </p:spTree>
    <p:extLst>
      <p:ext uri="{BB962C8B-B14F-4D97-AF65-F5344CB8AC3E}">
        <p14:creationId xmlns:p14="http://schemas.microsoft.com/office/powerpoint/2010/main" val="25088845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1352550" y="1114425"/>
            <a:ext cx="8680188" cy="49446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Clr>
                <a:schemeClr val="accent2"/>
              </a:buClr>
              <a:buSzPct val="120000"/>
              <a:buFont typeface="Wingdings" pitchFamily="2" charset="2"/>
              <a:buChar char="§"/>
            </a:pPr>
            <a:r>
              <a:rPr lang="en-US" sz="2000" dirty="0" smtClean="0">
                <a:latin typeface="Times New Roman" pitchFamily="18" charset="0"/>
                <a:cs typeface="Times New Roman" pitchFamily="18" charset="0"/>
              </a:rPr>
              <a:t> MS Dynamics CRM, typically a part of a company’s customer relationship management system, is a system that records the stages in a sales, service, marketing and support process.</a:t>
            </a:r>
            <a:endParaRPr lang="en-IN" sz="2000" dirty="0" smtClean="0">
              <a:latin typeface="Times New Roman" pitchFamily="18" charset="0"/>
              <a:cs typeface="Times New Roman" pitchFamily="18" charset="0"/>
            </a:endParaRPr>
          </a:p>
          <a:p>
            <a:pPr algn="just">
              <a:buClr>
                <a:schemeClr val="accent2"/>
              </a:buClr>
              <a:buSzPct val="120000"/>
              <a:buFont typeface="Wingdings" pitchFamily="2" charset="2"/>
              <a:buChar char="§"/>
            </a:pPr>
            <a:r>
              <a:rPr lang="en-IN" sz="2000" dirty="0" smtClean="0">
                <a:latin typeface="Times New Roman" pitchFamily="18" charset="0"/>
                <a:cs typeface="Times New Roman" pitchFamily="18" charset="0"/>
              </a:rPr>
              <a:t>Customer relationship management (CRM) is an approach to managing a company’s interaction with current and future customers. </a:t>
            </a:r>
          </a:p>
          <a:p>
            <a:pPr algn="just">
              <a:buClr>
                <a:schemeClr val="accent2"/>
              </a:buClr>
              <a:buSzPct val="120000"/>
              <a:buFont typeface="Wingdings" pitchFamily="2" charset="2"/>
              <a:buChar char="§"/>
            </a:pPr>
            <a:r>
              <a:rPr lang="en-IN" sz="2000" dirty="0" smtClean="0">
                <a:latin typeface="Times New Roman" pitchFamily="18" charset="0"/>
                <a:cs typeface="Times New Roman" pitchFamily="18" charset="0"/>
              </a:rPr>
              <a:t>One important aspect of the CRM approach is the systems of CRM that compile information from a range of different channels, including a company’s website, telephone, email, live chat, marketing materials, social media, and more.</a:t>
            </a:r>
          </a:p>
          <a:p>
            <a:pPr algn="just">
              <a:buClr>
                <a:schemeClr val="accent2"/>
              </a:buClr>
              <a:buSzPct val="120000"/>
              <a:buFont typeface="Wingdings" pitchFamily="2" charset="2"/>
              <a:buChar char="§"/>
            </a:pPr>
            <a:r>
              <a:rPr lang="en-IN" sz="2000" dirty="0" smtClean="0">
                <a:latin typeface="Times New Roman" pitchFamily="18" charset="0"/>
                <a:cs typeface="Times New Roman" pitchFamily="18" charset="0"/>
              </a:rPr>
              <a:t> Through the CRM approach and the systems used to facilitate CRM, businesses learn more about their target audiences and how to best cater to their needs.</a:t>
            </a:r>
          </a:p>
          <a:p>
            <a:pPr algn="just">
              <a:buClr>
                <a:schemeClr val="accent2"/>
              </a:buClr>
              <a:buSzPct val="120000"/>
              <a:buFont typeface="Wingdings" pitchFamily="2" charset="2"/>
              <a:buChar char="§"/>
            </a:pPr>
            <a:r>
              <a:rPr lang="en-IN" sz="2000" dirty="0" smtClean="0">
                <a:latin typeface="Times New Roman" pitchFamily="18" charset="0"/>
                <a:cs typeface="Times New Roman" pitchFamily="18" charset="0"/>
              </a:rPr>
              <a:t>CRM systems can also give customer-facing staff detailed information on customers' personal information, purchase history, buying preferences</a:t>
            </a:r>
            <a:endParaRPr lang="en-US" sz="2000" dirty="0">
              <a:latin typeface="Times New Roman" pitchFamily="18" charset="0"/>
              <a:cs typeface="Times New Roman" pitchFamily="18" charset="0"/>
            </a:endParaRPr>
          </a:p>
        </p:txBody>
      </p:sp>
      <p:pic>
        <p:nvPicPr>
          <p:cNvPr id="3" name="Picture 4"/>
          <p:cNvPicPr>
            <a:picLocks noChangeAspect="1" noChangeArrowheads="1"/>
          </p:cNvPicPr>
          <p:nvPr/>
        </p:nvPicPr>
        <p:blipFill>
          <a:blip r:embed="rId2" cstate="print"/>
          <a:srcRect/>
          <a:stretch>
            <a:fillRect/>
          </a:stretch>
        </p:blipFill>
        <p:spPr bwMode="auto">
          <a:xfrm>
            <a:off x="1624310" y="5400058"/>
            <a:ext cx="7724180" cy="1143000"/>
          </a:xfrm>
          <a:prstGeom prst="rect">
            <a:avLst/>
          </a:prstGeom>
          <a:noFill/>
          <a:ln w="9525">
            <a:noFill/>
            <a:miter lim="800000"/>
            <a:headEnd/>
            <a:tailEnd/>
          </a:ln>
          <a:effectLst/>
        </p:spPr>
      </p:pic>
      <p:sp>
        <p:nvSpPr>
          <p:cNvPr id="4" name="Title 1"/>
          <p:cNvSpPr txBox="1">
            <a:spLocks/>
          </p:cNvSpPr>
          <p:nvPr/>
        </p:nvSpPr>
        <p:spPr bwMode="auto">
          <a:xfrm>
            <a:off x="1266825" y="230410"/>
            <a:ext cx="9039225" cy="114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effectLst/>
                <a:uLnTx/>
                <a:uFillTx/>
                <a:latin typeface="Times New Roman" pitchFamily="18" charset="0"/>
                <a:ea typeface="+mj-ea"/>
                <a:cs typeface="Times New Roman" pitchFamily="18" charset="0"/>
              </a:rPr>
              <a:t>What's MS</a:t>
            </a:r>
            <a:r>
              <a:rPr kumimoji="0" lang="en-US" sz="3600" b="0" i="0" u="none" strike="noStrike" kern="0" cap="none" spc="0" normalizeH="0" noProof="0" dirty="0" smtClean="0">
                <a:ln>
                  <a:noFill/>
                </a:ln>
                <a:effectLst/>
                <a:uLnTx/>
                <a:uFillTx/>
                <a:latin typeface="Times New Roman" pitchFamily="18" charset="0"/>
                <a:ea typeface="+mj-ea"/>
                <a:cs typeface="Times New Roman" pitchFamily="18" charset="0"/>
              </a:rPr>
              <a:t> Dynamics CRM</a:t>
            </a:r>
            <a:r>
              <a:rPr kumimoji="0" lang="en-US" sz="3600" b="0" i="0" u="none" strike="noStrike" kern="0" cap="none" spc="0" normalizeH="0" baseline="0" noProof="0" dirty="0" smtClean="0">
                <a:ln>
                  <a:noFill/>
                </a:ln>
                <a:effectLst/>
                <a:uLnTx/>
                <a:uFillTx/>
                <a:latin typeface="Times New Roman" pitchFamily="18" charset="0"/>
                <a:ea typeface="+mj-ea"/>
                <a:cs typeface="Times New Roman" pitchFamily="18" charset="0"/>
              </a:rPr>
              <a:t> ?</a:t>
            </a:r>
            <a:endParaRPr kumimoji="0" lang="en-US" sz="3600" b="0" i="0" u="none" strike="noStrike" kern="0" cap="none" spc="0" normalizeH="0" baseline="0" noProof="0" dirty="0">
              <a:ln>
                <a:noFill/>
              </a:ln>
              <a:effectLst/>
              <a:uLnTx/>
              <a:uFillTx/>
              <a:latin typeface="Times New Roman" pitchFamily="18" charset="0"/>
              <a:ea typeface="+mj-ea"/>
              <a:cs typeface="Times New Roman" pitchFamily="18"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5063" y="5291425"/>
            <a:ext cx="1371600" cy="1360265"/>
          </a:xfrm>
          <a:prstGeom prst="rect">
            <a:avLst/>
          </a:prstGeom>
        </p:spPr>
      </p:pic>
    </p:spTree>
    <p:extLst>
      <p:ext uri="{BB962C8B-B14F-4D97-AF65-F5344CB8AC3E}">
        <p14:creationId xmlns:p14="http://schemas.microsoft.com/office/powerpoint/2010/main" val="7370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57200" y="153988"/>
            <a:ext cx="83820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Times New Roman" pitchFamily="18" charset="0"/>
                <a:cs typeface="Times New Roman" pitchFamily="18" charset="0"/>
              </a:rPr>
              <a:t>MS Dynamics CRM Versions </a:t>
            </a:r>
            <a:endParaRPr lang="en-US" sz="4000" dirty="0"/>
          </a:p>
        </p:txBody>
      </p:sp>
      <p:sp>
        <p:nvSpPr>
          <p:cNvPr id="3" name="TextBox 2"/>
          <p:cNvSpPr txBox="1"/>
          <p:nvPr/>
        </p:nvSpPr>
        <p:spPr>
          <a:xfrm>
            <a:off x="734290" y="1136072"/>
            <a:ext cx="9005455" cy="5293757"/>
          </a:xfrm>
          <a:prstGeom prst="rect">
            <a:avLst/>
          </a:prstGeom>
          <a:noFill/>
        </p:spPr>
        <p:txBody>
          <a:bodyPr wrap="square" rtlCol="0">
            <a:spAutoFit/>
          </a:bodyPr>
          <a:lstStyle/>
          <a:p>
            <a:r>
              <a:rPr lang="en-US" sz="2000" b="1" dirty="0">
                <a:latin typeface="Times New Roman" pitchFamily="18" charset="0"/>
                <a:cs typeface="Times New Roman" pitchFamily="18" charset="0"/>
              </a:rPr>
              <a:t>2003</a:t>
            </a:r>
            <a:r>
              <a:rPr lang="en-US" sz="2000" dirty="0">
                <a:latin typeface="Times New Roman" pitchFamily="18" charset="0"/>
                <a:cs typeface="Times New Roman" pitchFamily="18" charset="0"/>
              </a:rPr>
              <a:t> </a:t>
            </a:r>
          </a:p>
          <a:p>
            <a:r>
              <a:rPr lang="en-US" sz="2000" dirty="0">
                <a:latin typeface="Times New Roman" pitchFamily="18" charset="0"/>
                <a:cs typeface="Times New Roman" pitchFamily="18" charset="0"/>
              </a:rPr>
              <a:t>- Microsoft CRM 1.0 &amp; Microsoft CRM 1.2</a:t>
            </a:r>
          </a:p>
          <a:p>
            <a:r>
              <a:rPr lang="en-US" sz="2000" dirty="0">
                <a:latin typeface="Times New Roman" pitchFamily="18" charset="0"/>
                <a:cs typeface="Times New Roman" pitchFamily="18" charset="0"/>
              </a:rPr>
              <a:t>2005</a:t>
            </a:r>
          </a:p>
          <a:p>
            <a:r>
              <a:rPr lang="en-US" sz="2000" dirty="0">
                <a:latin typeface="Times New Roman" pitchFamily="18" charset="0"/>
                <a:cs typeface="Times New Roman" pitchFamily="18" charset="0"/>
              </a:rPr>
              <a:t>- Microsoft Dynamics 3.0</a:t>
            </a:r>
          </a:p>
          <a:p>
            <a:r>
              <a:rPr lang="en-US" sz="2000" dirty="0">
                <a:latin typeface="Times New Roman" pitchFamily="18" charset="0"/>
                <a:cs typeface="Times New Roman" pitchFamily="18" charset="0"/>
              </a:rPr>
              <a:t>2007</a:t>
            </a:r>
          </a:p>
          <a:p>
            <a:r>
              <a:rPr lang="en-US" sz="2000" dirty="0">
                <a:latin typeface="Times New Roman" pitchFamily="18" charset="0"/>
                <a:cs typeface="Times New Roman" pitchFamily="18" charset="0"/>
              </a:rPr>
              <a:t>- Microsoft Dynamics 4.0</a:t>
            </a:r>
          </a:p>
          <a:p>
            <a:r>
              <a:rPr lang="en-US" sz="2000" dirty="0">
                <a:latin typeface="Times New Roman" pitchFamily="18" charset="0"/>
                <a:cs typeface="Times New Roman" pitchFamily="18" charset="0"/>
              </a:rPr>
              <a:t>2011</a:t>
            </a:r>
          </a:p>
          <a:p>
            <a:r>
              <a:rPr lang="en-US" sz="2000" dirty="0">
                <a:latin typeface="Times New Roman" pitchFamily="18" charset="0"/>
                <a:cs typeface="Times New Roman" pitchFamily="18" charset="0"/>
              </a:rPr>
              <a:t>- Microsoft Dynamics 5.0 </a:t>
            </a:r>
            <a:r>
              <a:rPr lang="en-US" sz="2000" dirty="0" smtClean="0">
                <a:latin typeface="Times New Roman" pitchFamily="18" charset="0"/>
                <a:cs typeface="Times New Roman" pitchFamily="18" charset="0"/>
              </a:rPr>
              <a:t>Or </a:t>
            </a:r>
            <a:r>
              <a:rPr lang="en-US" sz="2000" dirty="0">
                <a:latin typeface="Times New Roman" pitchFamily="18" charset="0"/>
                <a:cs typeface="Times New Roman" pitchFamily="18" charset="0"/>
              </a:rPr>
              <a:t>MS Dynamics CRM 2011</a:t>
            </a:r>
          </a:p>
          <a:p>
            <a:r>
              <a:rPr lang="en-US" sz="2000" dirty="0">
                <a:latin typeface="Times New Roman" pitchFamily="18" charset="0"/>
                <a:cs typeface="Times New Roman" pitchFamily="18" charset="0"/>
              </a:rPr>
              <a:t>2013</a:t>
            </a:r>
          </a:p>
          <a:p>
            <a:r>
              <a:rPr lang="en-US" sz="2000" dirty="0">
                <a:latin typeface="Times New Roman" pitchFamily="18" charset="0"/>
                <a:cs typeface="Times New Roman" pitchFamily="18" charset="0"/>
              </a:rPr>
              <a:t>- Microsoft Dynamics 6.0 </a:t>
            </a:r>
            <a:r>
              <a:rPr lang="en-US" sz="2000" dirty="0" smtClean="0">
                <a:latin typeface="Times New Roman" pitchFamily="18" charset="0"/>
                <a:cs typeface="Times New Roman" pitchFamily="18" charset="0"/>
              </a:rPr>
              <a:t>Or </a:t>
            </a:r>
            <a:r>
              <a:rPr lang="en-US" sz="2000" dirty="0">
                <a:latin typeface="Times New Roman" pitchFamily="18" charset="0"/>
                <a:cs typeface="Times New Roman" pitchFamily="18" charset="0"/>
              </a:rPr>
              <a:t>MS Dynamics CRM 2013</a:t>
            </a:r>
          </a:p>
          <a:p>
            <a:r>
              <a:rPr lang="en-US" sz="2000" dirty="0">
                <a:latin typeface="Times New Roman" pitchFamily="18" charset="0"/>
                <a:cs typeface="Times New Roman" pitchFamily="18" charset="0"/>
              </a:rPr>
              <a:t>2015</a:t>
            </a:r>
          </a:p>
          <a:p>
            <a:r>
              <a:rPr lang="en-US" sz="2000" dirty="0">
                <a:latin typeface="Times New Roman" pitchFamily="18" charset="0"/>
                <a:cs typeface="Times New Roman" pitchFamily="18" charset="0"/>
              </a:rPr>
              <a:t>- Microsoft Dynamics 7.0 </a:t>
            </a:r>
            <a:r>
              <a:rPr lang="en-US" sz="2000" dirty="0" smtClean="0">
                <a:latin typeface="Times New Roman" pitchFamily="18" charset="0"/>
                <a:cs typeface="Times New Roman" pitchFamily="18" charset="0"/>
              </a:rPr>
              <a:t>Or </a:t>
            </a:r>
            <a:r>
              <a:rPr lang="en-US" sz="2000" dirty="0">
                <a:latin typeface="Times New Roman" pitchFamily="18" charset="0"/>
                <a:cs typeface="Times New Roman" pitchFamily="18" charset="0"/>
              </a:rPr>
              <a:t>MS Dynamics CRM 2015</a:t>
            </a:r>
          </a:p>
          <a:p>
            <a:r>
              <a:rPr lang="en-US" sz="2000" dirty="0">
                <a:latin typeface="Times New Roman" pitchFamily="18" charset="0"/>
                <a:cs typeface="Times New Roman" pitchFamily="18" charset="0"/>
              </a:rPr>
              <a:t>2016</a:t>
            </a:r>
          </a:p>
          <a:p>
            <a:r>
              <a:rPr lang="en-US" sz="2000" dirty="0">
                <a:latin typeface="Times New Roman" pitchFamily="18" charset="0"/>
                <a:cs typeface="Times New Roman" pitchFamily="18" charset="0"/>
              </a:rPr>
              <a:t>- Microsoft Dynamics 8.0 , 8.1 &amp; 8.2 </a:t>
            </a:r>
            <a:r>
              <a:rPr lang="en-US" sz="2000" dirty="0" smtClean="0">
                <a:latin typeface="Times New Roman" pitchFamily="18" charset="0"/>
                <a:cs typeface="Times New Roman" pitchFamily="18" charset="0"/>
              </a:rPr>
              <a:t>Or </a:t>
            </a:r>
            <a:r>
              <a:rPr lang="en-US" sz="2000" b="1" dirty="0">
                <a:latin typeface="Times New Roman" pitchFamily="18" charset="0"/>
                <a:cs typeface="Times New Roman" pitchFamily="18" charset="0"/>
              </a:rPr>
              <a:t>MS Dynamics CRM 2016</a:t>
            </a:r>
          </a:p>
          <a:p>
            <a:r>
              <a:rPr lang="en-US" sz="2000" dirty="0">
                <a:latin typeface="Times New Roman" pitchFamily="18" charset="0"/>
                <a:cs typeface="Times New Roman" pitchFamily="18" charset="0"/>
              </a:rPr>
              <a:t>2018</a:t>
            </a:r>
          </a:p>
          <a:p>
            <a:r>
              <a:rPr lang="en-US" sz="2000" dirty="0">
                <a:latin typeface="Times New Roman" pitchFamily="18" charset="0"/>
                <a:cs typeface="Times New Roman" pitchFamily="18" charset="0"/>
              </a:rPr>
              <a:t>- Microsoft Dynamics 9.0 &amp; 9.1 </a:t>
            </a:r>
            <a:r>
              <a:rPr lang="en-US" sz="2000" dirty="0" smtClean="0">
                <a:latin typeface="Times New Roman" pitchFamily="18" charset="0"/>
                <a:cs typeface="Times New Roman" pitchFamily="18" charset="0"/>
              </a:rPr>
              <a:t>Or </a:t>
            </a:r>
            <a:r>
              <a:rPr lang="en-US" sz="2000" b="1" dirty="0">
                <a:latin typeface="Times New Roman" pitchFamily="18" charset="0"/>
                <a:cs typeface="Times New Roman" pitchFamily="18" charset="0"/>
              </a:rPr>
              <a:t>MS Dynamics 365</a:t>
            </a:r>
          </a:p>
          <a:p>
            <a:endParaRPr lang="en-US" dirty="0"/>
          </a:p>
        </p:txBody>
      </p:sp>
      <p:pic>
        <p:nvPicPr>
          <p:cNvPr id="4" name="Picture 3"/>
          <p:cNvPicPr>
            <a:picLocks noChangeAspect="1"/>
          </p:cNvPicPr>
          <p:nvPr/>
        </p:nvPicPr>
        <p:blipFill>
          <a:blip r:embed="rId2"/>
          <a:stretch>
            <a:fillRect/>
          </a:stretch>
        </p:blipFill>
        <p:spPr>
          <a:xfrm>
            <a:off x="4281054" y="2027979"/>
            <a:ext cx="7248525" cy="1085850"/>
          </a:xfrm>
          <a:prstGeom prst="rect">
            <a:avLst/>
          </a:prstGeom>
        </p:spPr>
      </p:pic>
    </p:spTree>
    <p:extLst>
      <p:ext uri="{BB962C8B-B14F-4D97-AF65-F5344CB8AC3E}">
        <p14:creationId xmlns:p14="http://schemas.microsoft.com/office/powerpoint/2010/main" val="3256143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57200" y="153988"/>
            <a:ext cx="83820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Times New Roman" pitchFamily="18" charset="0"/>
                <a:cs typeface="Times New Roman" pitchFamily="18" charset="0"/>
              </a:rPr>
              <a:t>CRM Products ,Market Positions </a:t>
            </a:r>
            <a:endParaRPr lang="en-US" sz="4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656" y="865477"/>
            <a:ext cx="8768958" cy="5410633"/>
          </a:xfrm>
          <a:prstGeom prst="rect">
            <a:avLst/>
          </a:prstGeom>
        </p:spPr>
      </p:pic>
    </p:spTree>
    <p:extLst>
      <p:ext uri="{BB962C8B-B14F-4D97-AF65-F5344CB8AC3E}">
        <p14:creationId xmlns:p14="http://schemas.microsoft.com/office/powerpoint/2010/main" val="9227844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57200" y="153988"/>
            <a:ext cx="83820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Times New Roman" pitchFamily="18" charset="0"/>
                <a:cs typeface="Times New Roman" pitchFamily="18" charset="0"/>
              </a:rPr>
              <a:t>MS Dynamics CRM’s Modules</a:t>
            </a:r>
            <a:endParaRPr lang="en-US" sz="4000" dirty="0"/>
          </a:p>
        </p:txBody>
      </p:sp>
      <p:sp>
        <p:nvSpPr>
          <p:cNvPr id="3" name="TextBox 2"/>
          <p:cNvSpPr txBox="1"/>
          <p:nvPr/>
        </p:nvSpPr>
        <p:spPr>
          <a:xfrm>
            <a:off x="734290" y="1136072"/>
            <a:ext cx="9005455" cy="369332"/>
          </a:xfrm>
          <a:prstGeom prst="rect">
            <a:avLst/>
          </a:prstGeom>
          <a:noFill/>
        </p:spPr>
        <p:txBody>
          <a:bodyPr wrap="square" rtlCol="0">
            <a:spAutoFit/>
          </a:bodyPr>
          <a:lstStyle/>
          <a:p>
            <a:pPr marL="342900" indent="-342900">
              <a:buFont typeface="Wingdings" panose="05000000000000000000" pitchFamily="2" charset="2"/>
              <a:buChar char="§"/>
            </a:pPr>
            <a:endParaRPr lang="en-US" b="1" dirty="0"/>
          </a:p>
        </p:txBody>
      </p:sp>
      <p:pic>
        <p:nvPicPr>
          <p:cNvPr id="4" name="Picture 3"/>
          <p:cNvPicPr>
            <a:picLocks noChangeAspect="1"/>
          </p:cNvPicPr>
          <p:nvPr/>
        </p:nvPicPr>
        <p:blipFill>
          <a:blip r:embed="rId2"/>
          <a:stretch>
            <a:fillRect/>
          </a:stretch>
        </p:blipFill>
        <p:spPr>
          <a:xfrm>
            <a:off x="619125" y="940377"/>
            <a:ext cx="10953750" cy="5448300"/>
          </a:xfrm>
          <a:prstGeom prst="rect">
            <a:avLst/>
          </a:prstGeom>
        </p:spPr>
      </p:pic>
    </p:spTree>
    <p:extLst>
      <p:ext uri="{BB962C8B-B14F-4D97-AF65-F5344CB8AC3E}">
        <p14:creationId xmlns:p14="http://schemas.microsoft.com/office/powerpoint/2010/main" val="28911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57200" y="153988"/>
            <a:ext cx="100584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Times New Roman" pitchFamily="18" charset="0"/>
                <a:cs typeface="Times New Roman" pitchFamily="18" charset="0"/>
              </a:rPr>
              <a:t>MS Dynamics CRM’s Trail Version Modules</a:t>
            </a:r>
            <a:endParaRPr lang="en-US" sz="4000" dirty="0"/>
          </a:p>
        </p:txBody>
      </p:sp>
      <p:pic>
        <p:nvPicPr>
          <p:cNvPr id="4" name="Picture 3"/>
          <p:cNvPicPr>
            <a:picLocks noChangeAspect="1"/>
          </p:cNvPicPr>
          <p:nvPr/>
        </p:nvPicPr>
        <p:blipFill>
          <a:blip r:embed="rId2"/>
          <a:stretch>
            <a:fillRect/>
          </a:stretch>
        </p:blipFill>
        <p:spPr>
          <a:xfrm>
            <a:off x="5421" y="1025237"/>
            <a:ext cx="12172725" cy="5832764"/>
          </a:xfrm>
          <a:prstGeom prst="rect">
            <a:avLst/>
          </a:prstGeom>
        </p:spPr>
      </p:pic>
    </p:spTree>
    <p:extLst>
      <p:ext uri="{BB962C8B-B14F-4D97-AF65-F5344CB8AC3E}">
        <p14:creationId xmlns:p14="http://schemas.microsoft.com/office/powerpoint/2010/main" val="9171076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094504" y="153988"/>
            <a:ext cx="83820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Times New Roman" pitchFamily="18" charset="0"/>
                <a:cs typeface="Times New Roman" pitchFamily="18" charset="0"/>
              </a:rPr>
              <a:t>MS Dynamics CRM’s Entities</a:t>
            </a:r>
            <a:endParaRPr lang="en-US" sz="3600" dirty="0"/>
          </a:p>
        </p:txBody>
      </p:sp>
      <p:sp>
        <p:nvSpPr>
          <p:cNvPr id="3" name="TextBox 2"/>
          <p:cNvSpPr txBox="1"/>
          <p:nvPr/>
        </p:nvSpPr>
        <p:spPr>
          <a:xfrm>
            <a:off x="983680" y="720430"/>
            <a:ext cx="9005455" cy="6044603"/>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US" sz="2000" b="1" dirty="0">
                <a:latin typeface="Times New Roman" pitchFamily="18" charset="0"/>
                <a:cs typeface="Times New Roman" pitchFamily="18" charset="0"/>
              </a:rPr>
              <a:t>Customer </a:t>
            </a:r>
            <a:r>
              <a:rPr lang="en-US" sz="2000" b="1" dirty="0" smtClean="0">
                <a:latin typeface="Times New Roman" pitchFamily="18" charset="0"/>
                <a:cs typeface="Times New Roman" pitchFamily="18" charset="0"/>
              </a:rPr>
              <a:t>Management</a:t>
            </a:r>
            <a:endParaRPr lang="en-US" sz="2000" b="1" dirty="0">
              <a:latin typeface="Times New Roman" pitchFamily="18" charset="0"/>
              <a:cs typeface="Times New Roman" pitchFamily="18" charset="0"/>
            </a:endParaRPr>
          </a:p>
          <a:p>
            <a:pPr marL="342900" indent="-342900">
              <a:lnSpc>
                <a:spcPct val="150000"/>
              </a:lnSpc>
              <a:buFont typeface="Wingdings" panose="05000000000000000000" pitchFamily="2" charset="2"/>
              <a:buChar char="§"/>
            </a:pPr>
            <a:r>
              <a:rPr lang="en-US" sz="2000" b="1" dirty="0">
                <a:latin typeface="Times New Roman" pitchFamily="18" charset="0"/>
                <a:cs typeface="Times New Roman" pitchFamily="18" charset="0"/>
              </a:rPr>
              <a:t>Contact Management</a:t>
            </a:r>
          </a:p>
          <a:p>
            <a:pPr marL="342900" indent="-342900">
              <a:lnSpc>
                <a:spcPct val="150000"/>
              </a:lnSpc>
              <a:buFont typeface="Wingdings" panose="05000000000000000000" pitchFamily="2" charset="2"/>
              <a:buChar char="§"/>
            </a:pPr>
            <a:r>
              <a:rPr lang="en-US" sz="2000" b="1" dirty="0">
                <a:latin typeface="Times New Roman" pitchFamily="18" charset="0"/>
                <a:cs typeface="Times New Roman" pitchFamily="18" charset="0"/>
              </a:rPr>
              <a:t>Product Management</a:t>
            </a:r>
          </a:p>
          <a:p>
            <a:pPr marL="342900" indent="-342900">
              <a:lnSpc>
                <a:spcPct val="150000"/>
              </a:lnSpc>
              <a:buFont typeface="Wingdings" panose="05000000000000000000" pitchFamily="2" charset="2"/>
              <a:buChar char="§"/>
            </a:pPr>
            <a:r>
              <a:rPr lang="en-US" sz="2000" b="1" dirty="0">
                <a:latin typeface="Times New Roman" pitchFamily="18" charset="0"/>
                <a:cs typeface="Times New Roman" pitchFamily="18" charset="0"/>
              </a:rPr>
              <a:t>Activity Management</a:t>
            </a:r>
          </a:p>
          <a:p>
            <a:pPr marL="342900" indent="-342900">
              <a:lnSpc>
                <a:spcPct val="150000"/>
              </a:lnSpc>
              <a:buFont typeface="Wingdings" panose="05000000000000000000" pitchFamily="2" charset="2"/>
              <a:buChar char="§"/>
            </a:pPr>
            <a:r>
              <a:rPr lang="en-US" sz="2000" b="1" dirty="0" smtClean="0">
                <a:latin typeface="Times New Roman" pitchFamily="18" charset="0"/>
                <a:cs typeface="Times New Roman" pitchFamily="18" charset="0"/>
              </a:rPr>
              <a:t>Case Management</a:t>
            </a:r>
          </a:p>
          <a:p>
            <a:pPr marL="342900" indent="-342900">
              <a:lnSpc>
                <a:spcPct val="150000"/>
              </a:lnSpc>
              <a:buFont typeface="Wingdings" panose="05000000000000000000" pitchFamily="2" charset="2"/>
              <a:buChar char="§"/>
            </a:pPr>
            <a:r>
              <a:rPr lang="en-US" sz="2000" b="1" dirty="0" smtClean="0">
                <a:latin typeface="Times New Roman" pitchFamily="18" charset="0"/>
                <a:cs typeface="Times New Roman" pitchFamily="18" charset="0"/>
              </a:rPr>
              <a:t>Marketing Management</a:t>
            </a:r>
          </a:p>
          <a:p>
            <a:pPr marL="342900" indent="-342900">
              <a:lnSpc>
                <a:spcPct val="150000"/>
              </a:lnSpc>
              <a:buFont typeface="Wingdings" panose="05000000000000000000" pitchFamily="2" charset="2"/>
              <a:buChar char="§"/>
            </a:pPr>
            <a:r>
              <a:rPr lang="en-US" sz="2000" b="1" dirty="0" smtClean="0">
                <a:latin typeface="Times New Roman" pitchFamily="18" charset="0"/>
                <a:cs typeface="Times New Roman" pitchFamily="18" charset="0"/>
              </a:rPr>
              <a:t>Campaign </a:t>
            </a:r>
            <a:r>
              <a:rPr lang="en-US" sz="2000" b="1" dirty="0">
                <a:latin typeface="Times New Roman" pitchFamily="18" charset="0"/>
                <a:cs typeface="Times New Roman" pitchFamily="18" charset="0"/>
              </a:rPr>
              <a:t>Management</a:t>
            </a:r>
          </a:p>
          <a:p>
            <a:pPr marL="342900" indent="-342900">
              <a:lnSpc>
                <a:spcPct val="150000"/>
              </a:lnSpc>
              <a:buFont typeface="Wingdings" panose="05000000000000000000" pitchFamily="2" charset="2"/>
              <a:buChar char="§"/>
            </a:pPr>
            <a:r>
              <a:rPr lang="en-US" sz="2000" b="1" dirty="0">
                <a:latin typeface="Times New Roman" pitchFamily="18" charset="0"/>
                <a:cs typeface="Times New Roman" pitchFamily="18" charset="0"/>
              </a:rPr>
              <a:t>Lead Management</a:t>
            </a:r>
          </a:p>
          <a:p>
            <a:pPr marL="342900" indent="-342900">
              <a:lnSpc>
                <a:spcPct val="150000"/>
              </a:lnSpc>
              <a:buFont typeface="Wingdings" panose="05000000000000000000" pitchFamily="2" charset="2"/>
              <a:buChar char="§"/>
            </a:pPr>
            <a:r>
              <a:rPr lang="en-US" sz="2000" b="1" dirty="0">
                <a:latin typeface="Times New Roman" pitchFamily="18" charset="0"/>
                <a:cs typeface="Times New Roman" pitchFamily="18" charset="0"/>
              </a:rPr>
              <a:t>Opportunity Management</a:t>
            </a:r>
          </a:p>
          <a:p>
            <a:pPr marL="342900" indent="-342900">
              <a:lnSpc>
                <a:spcPct val="150000"/>
              </a:lnSpc>
              <a:buFont typeface="Wingdings" panose="05000000000000000000" pitchFamily="2" charset="2"/>
              <a:buChar char="§"/>
            </a:pPr>
            <a:r>
              <a:rPr lang="en-US" sz="2000" b="1" dirty="0">
                <a:latin typeface="Times New Roman" pitchFamily="18" charset="0"/>
                <a:cs typeface="Times New Roman" pitchFamily="18" charset="0"/>
              </a:rPr>
              <a:t>Quote Management</a:t>
            </a:r>
          </a:p>
          <a:p>
            <a:pPr marL="342900" indent="-342900">
              <a:lnSpc>
                <a:spcPct val="150000"/>
              </a:lnSpc>
              <a:buFont typeface="Wingdings" panose="05000000000000000000" pitchFamily="2" charset="2"/>
              <a:buChar char="§"/>
            </a:pPr>
            <a:r>
              <a:rPr lang="en-US" sz="2000" b="1" dirty="0">
                <a:latin typeface="Times New Roman" pitchFamily="18" charset="0"/>
                <a:cs typeface="Times New Roman" pitchFamily="18" charset="0"/>
              </a:rPr>
              <a:t>Order Management</a:t>
            </a:r>
          </a:p>
          <a:p>
            <a:pPr marL="342900" indent="-342900">
              <a:lnSpc>
                <a:spcPct val="150000"/>
              </a:lnSpc>
              <a:buFont typeface="Wingdings" panose="05000000000000000000" pitchFamily="2" charset="2"/>
              <a:buChar char="§"/>
            </a:pPr>
            <a:r>
              <a:rPr lang="en-US" sz="2000" b="1" dirty="0">
                <a:latin typeface="Times New Roman" pitchFamily="18" charset="0"/>
                <a:cs typeface="Times New Roman" pitchFamily="18" charset="0"/>
              </a:rPr>
              <a:t>Pipeline Management</a:t>
            </a:r>
          </a:p>
          <a:p>
            <a:pPr marL="342900" indent="-342900">
              <a:lnSpc>
                <a:spcPct val="150000"/>
              </a:lnSpc>
              <a:buFont typeface="Wingdings" panose="05000000000000000000" pitchFamily="2" charset="2"/>
              <a:buChar char="§"/>
            </a:pPr>
            <a:r>
              <a:rPr lang="en-US" sz="2000" b="1" dirty="0">
                <a:latin typeface="Times New Roman" pitchFamily="18" charset="0"/>
                <a:cs typeface="Times New Roman" pitchFamily="18" charset="0"/>
              </a:rPr>
              <a:t>Target Quota managements and Reports</a:t>
            </a:r>
            <a:endParaRPr lang="en-US" b="1" dirty="0"/>
          </a:p>
        </p:txBody>
      </p:sp>
    </p:spTree>
    <p:extLst>
      <p:ext uri="{BB962C8B-B14F-4D97-AF65-F5344CB8AC3E}">
        <p14:creationId xmlns:p14="http://schemas.microsoft.com/office/powerpoint/2010/main" val="3281226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76201"/>
            <a:ext cx="8382000" cy="612775"/>
          </a:xfrm>
        </p:spPr>
        <p:txBody>
          <a:bodyPr>
            <a:normAutofit fontScale="90000"/>
          </a:bodyPr>
          <a:lstStyle/>
          <a:p>
            <a:r>
              <a:rPr lang="en-US" sz="4000" dirty="0">
                <a:latin typeface="Times New Roman" pitchFamily="18" charset="0"/>
                <a:cs typeface="Times New Roman" pitchFamily="18" charset="0"/>
              </a:rPr>
              <a:t>MS Dynamics CRM’s Entities</a:t>
            </a:r>
            <a:endParaRPr lang="en-US" sz="4000" dirty="0"/>
          </a:p>
        </p:txBody>
      </p:sp>
      <p:sp>
        <p:nvSpPr>
          <p:cNvPr id="19" name="TextBox 18"/>
          <p:cNvSpPr txBox="1"/>
          <p:nvPr/>
        </p:nvSpPr>
        <p:spPr>
          <a:xfrm>
            <a:off x="1676400" y="953155"/>
            <a:ext cx="8839200" cy="6709529"/>
          </a:xfrm>
          <a:prstGeom prst="rect">
            <a:avLst/>
          </a:prstGeom>
          <a:noFill/>
        </p:spPr>
        <p:txBody>
          <a:bodyPr wrap="square" rtlCol="0">
            <a:spAutoFit/>
          </a:bodyPr>
          <a:lstStyle/>
          <a:p>
            <a:pPr>
              <a:buClr>
                <a:schemeClr val="accent2"/>
              </a:buClr>
              <a:buFont typeface="Wingdings" pitchFamily="2" charset="2"/>
              <a:buChar char="§"/>
            </a:pP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Account</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i</a:t>
            </a:r>
            <a:r>
              <a:rPr lang="en-IN" sz="2000" dirty="0">
                <a:latin typeface="Times New Roman" pitchFamily="18" charset="0"/>
                <a:cs typeface="Times New Roman" pitchFamily="18" charset="0"/>
              </a:rPr>
              <a:t>n CRM is about management of the customer information such as personal information, demographic information, addresses, contacts, billing etc. There are many business entities involved, modelling of business entities to form customer hierarchy is one of the important success factor. </a:t>
            </a:r>
          </a:p>
          <a:p>
            <a:pPr>
              <a:buClr>
                <a:schemeClr val="accent2"/>
              </a:buClr>
              <a:buFont typeface="Wingdings" pitchFamily="2" charset="2"/>
              <a:buChar char="§"/>
            </a:pPr>
            <a:endParaRPr lang="en-IN" sz="1100" dirty="0">
              <a:latin typeface="Times New Roman" pitchFamily="18" charset="0"/>
              <a:cs typeface="Times New Roman" pitchFamily="18" charset="0"/>
            </a:endParaRPr>
          </a:p>
          <a:p>
            <a:pPr>
              <a:buClr>
                <a:schemeClr val="accent2"/>
              </a:buClr>
              <a:buFont typeface="Wingdings" pitchFamily="2" charset="2"/>
              <a:buChar char="§"/>
            </a:pPr>
            <a:r>
              <a:rPr lang="en-IN" sz="2000" dirty="0">
                <a:latin typeface="Times New Roman" pitchFamily="18" charset="0"/>
                <a:cs typeface="Times New Roman" pitchFamily="18" charset="0"/>
              </a:rPr>
              <a:t> Account Management: It facilitates the process of managing and maintaining up to date customer profile details which provides a comprehensive view of the customer.</a:t>
            </a:r>
          </a:p>
          <a:p>
            <a:pPr>
              <a:buClr>
                <a:schemeClr val="accent2"/>
              </a:buClr>
              <a:buFont typeface="Wingdings" pitchFamily="2" charset="2"/>
              <a:buChar char="§"/>
            </a:pPr>
            <a:endParaRPr lang="en-US" sz="1100" dirty="0">
              <a:latin typeface="Times New Roman" pitchFamily="18" charset="0"/>
              <a:cs typeface="Times New Roman" pitchFamily="18" charset="0"/>
            </a:endParaRPr>
          </a:p>
          <a:p>
            <a:pPr>
              <a:buClr>
                <a:schemeClr val="accent2"/>
              </a:buClr>
              <a:buFont typeface="Wingdings" pitchFamily="2" charset="2"/>
              <a:buChar char="§"/>
            </a:pPr>
            <a:r>
              <a:rPr lang="en-US" sz="2000" dirty="0">
                <a:latin typeface="Times New Roman" pitchFamily="18" charset="0"/>
                <a:cs typeface="Times New Roman" pitchFamily="18" charset="0"/>
              </a:rPr>
              <a:t> Account management can capture historical activities, Interactions activities and full account information.</a:t>
            </a:r>
            <a:r>
              <a:rPr lang="en-IN" sz="2000" dirty="0">
                <a:latin typeface="Times New Roman" pitchFamily="18" charset="0"/>
                <a:cs typeface="Times New Roman" pitchFamily="18" charset="0"/>
              </a:rPr>
              <a:t>      </a:t>
            </a:r>
            <a:endParaRPr lang="en-IN" sz="2000" dirty="0" smtClean="0">
              <a:latin typeface="Times New Roman" pitchFamily="18" charset="0"/>
              <a:cs typeface="Times New Roman" pitchFamily="18" charset="0"/>
            </a:endParaRPr>
          </a:p>
          <a:p>
            <a:pPr>
              <a:buClr>
                <a:srgbClr val="B42359"/>
              </a:buClr>
            </a:pPr>
            <a:r>
              <a:rPr lang="en-IN" sz="2000" b="1" dirty="0" smtClean="0">
                <a:latin typeface="Times New Roman" pitchFamily="18" charset="0"/>
                <a:cs typeface="Times New Roman" pitchFamily="18" charset="0"/>
              </a:rPr>
              <a:t>Contact</a:t>
            </a:r>
            <a:r>
              <a:rPr lang="en-IN" sz="2000" dirty="0" smtClean="0">
                <a:latin typeface="Times New Roman" pitchFamily="18" charset="0"/>
                <a:cs typeface="Times New Roman" pitchFamily="18" charset="0"/>
              </a:rPr>
              <a:t> </a:t>
            </a:r>
            <a:r>
              <a:rPr lang="en-IN" sz="2000" dirty="0">
                <a:latin typeface="Times New Roman" pitchFamily="18" charset="0"/>
                <a:cs typeface="Times New Roman" pitchFamily="18" charset="0"/>
              </a:rPr>
              <a:t>is someone about whom you or your company needs to keep business or personal information.  CRM helps to manage contacts and associate contact data with accounts, opportunities, trouble tickets, or service requests</a:t>
            </a:r>
          </a:p>
          <a:p>
            <a:pPr>
              <a:buClr>
                <a:schemeClr val="accent2"/>
              </a:buClr>
              <a:buFont typeface="Wingdings" pitchFamily="2" charset="2"/>
              <a:buChar char="§"/>
            </a:pPr>
            <a:endParaRPr lang="en-IN" sz="1200" dirty="0">
              <a:latin typeface="Times New Roman" pitchFamily="18" charset="0"/>
              <a:cs typeface="Times New Roman" pitchFamily="18" charset="0"/>
            </a:endParaRPr>
          </a:p>
          <a:p>
            <a:pPr>
              <a:buClr>
                <a:schemeClr val="accent2"/>
              </a:buClr>
              <a:buFont typeface="Wingdings" pitchFamily="2" charset="2"/>
              <a:buChar char="§"/>
            </a:pPr>
            <a:r>
              <a:rPr lang="en-IN" sz="2000" dirty="0">
                <a:latin typeface="Times New Roman" pitchFamily="18" charset="0"/>
                <a:cs typeface="Times New Roman" pitchFamily="18" charset="0"/>
              </a:rPr>
              <a:t>Contact Management facilitates maintaining customer contacts providing access to key customer contacts including decision makers and influencers and highlighting their contact preferences such as communication medium, timings and notifications</a:t>
            </a:r>
            <a:r>
              <a:rPr lang="en-IN" sz="2000" dirty="0" smtClean="0">
                <a:latin typeface="Times New Roman" pitchFamily="18" charset="0"/>
                <a:cs typeface="Times New Roman" pitchFamily="18" charset="0"/>
              </a:rPr>
              <a:t>.</a:t>
            </a:r>
          </a:p>
          <a:p>
            <a:pPr>
              <a:buClr>
                <a:schemeClr val="accent2"/>
              </a:buClr>
              <a:buFont typeface="Wingdings" pitchFamily="2" charset="2"/>
              <a:buChar char="§"/>
            </a:pPr>
            <a:r>
              <a:rPr lang="en-US" sz="2000" b="1" dirty="0">
                <a:latin typeface="Times New Roman" pitchFamily="18" charset="0"/>
                <a:cs typeface="Times New Roman" pitchFamily="18" charset="0"/>
              </a:rPr>
              <a:t>Customer and Contact Management: </a:t>
            </a:r>
            <a:r>
              <a:rPr lang="en-US" sz="2000" dirty="0">
                <a:latin typeface="Times New Roman" pitchFamily="18" charset="0"/>
                <a:cs typeface="Times New Roman" pitchFamily="18" charset="0"/>
              </a:rPr>
              <a:t>Capturing &amp;</a:t>
            </a:r>
            <a:r>
              <a:rPr lang="en-US"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tracking of all activities and interactions for each customer.</a:t>
            </a:r>
          </a:p>
          <a:p>
            <a:pPr>
              <a:buClr>
                <a:schemeClr val="accent2"/>
              </a:buClr>
              <a:buFont typeface="Wingdings" pitchFamily="2" charset="2"/>
              <a:buChar char="§"/>
            </a:pPr>
            <a:endParaRPr lang="en-IN" sz="2000" dirty="0">
              <a:latin typeface="Times New Roman" pitchFamily="18" charset="0"/>
              <a:cs typeface="Times New Roman" pitchFamily="18" charset="0"/>
            </a:endParaRPr>
          </a:p>
          <a:p>
            <a:pPr>
              <a:buClr>
                <a:schemeClr val="accent2"/>
              </a:buClr>
              <a:buFont typeface="Wingdings" pitchFamily="2" charset="2"/>
              <a:buChar char="§"/>
            </a:pPr>
            <a:endParaRPr lang="en-IN" sz="2000" dirty="0">
              <a:latin typeface="Times New Roman" pitchFamily="18" charset="0"/>
              <a:cs typeface="Times New Roman" pitchFamily="18" charset="0"/>
            </a:endParaRPr>
          </a:p>
          <a:p>
            <a:pPr>
              <a:buClr>
                <a:schemeClr val="accent2"/>
              </a:buClr>
            </a:pPr>
            <a:endParaRPr lang="en-IN" sz="1600" i="1" dirty="0">
              <a:latin typeface="Times New Roman" pitchFamily="18" charset="0"/>
              <a:cs typeface="Times New Roman" pitchFamily="18" charset="0"/>
            </a:endParaRPr>
          </a:p>
          <a:p>
            <a:pPr>
              <a:buClr>
                <a:schemeClr val="accent2"/>
              </a:buClr>
              <a:buFont typeface="Wingdings" pitchFamily="2" charset="2"/>
              <a:buChar char="§"/>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4738369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1891</TotalTime>
  <Words>1098</Words>
  <Application>Microsoft Office PowerPoint</Application>
  <PresentationFormat>Widescreen</PresentationFormat>
  <Paragraphs>172</Paragraphs>
  <Slides>24</Slides>
  <Notes>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1" baseType="lpstr">
      <vt:lpstr>Arial</vt:lpstr>
      <vt:lpstr>Calibri</vt:lpstr>
      <vt:lpstr>Calibri Light</vt:lpstr>
      <vt:lpstr>Times New Roman</vt:lpstr>
      <vt:lpstr>Wingdings</vt:lpstr>
      <vt:lpstr>Office Theme</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MS Dynamics CRM’s Entities</vt:lpstr>
      <vt:lpstr>MS Dynamics CRM’s Entities</vt:lpstr>
      <vt:lpstr>MS Dynamics CRM’s Entities</vt:lpstr>
      <vt:lpstr>PowerPoint Presentation</vt:lpstr>
      <vt:lpstr>MS Dynamics View</vt:lpstr>
      <vt:lpstr>PowerPoint Presentation</vt:lpstr>
      <vt:lpstr>PowerPoint Presentation</vt:lpstr>
      <vt:lpstr>PowerPoint Presentation</vt:lpstr>
      <vt:lpstr>PowerPoint Presentation</vt:lpstr>
      <vt:lpstr>PowerPoint Presentation</vt:lpstr>
      <vt:lpstr>MS Dynamics- Case form Explanation</vt:lpstr>
      <vt:lpstr>MS Dynamics - Reference Architecture</vt:lpstr>
      <vt:lpstr>Benefits of MS Dynamics CRM</vt:lpstr>
      <vt:lpstr>Additional Documents and Links for Reference </vt:lpstr>
      <vt:lpstr>Queries?</vt:lpstr>
      <vt:lpstr>Thank You. </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Shaik Fyjullah (Cognizant)</dc:creator>
  <cp:lastModifiedBy>Ahmed, Shaik Fyjullah (Cognizant)</cp:lastModifiedBy>
  <cp:revision>60</cp:revision>
  <dcterms:created xsi:type="dcterms:W3CDTF">2020-01-07T06:17:48Z</dcterms:created>
  <dcterms:modified xsi:type="dcterms:W3CDTF">2020-03-05T04:59:58Z</dcterms:modified>
</cp:coreProperties>
</file>